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8" r:id="rId3"/>
    <p:sldMasterId id="2147483690" r:id="rId4"/>
  </p:sldMasterIdLst>
  <p:notesMasterIdLst>
    <p:notesMasterId r:id="rId54"/>
  </p:notesMasterIdLst>
  <p:sldIdLst>
    <p:sldId id="256" r:id="rId5"/>
    <p:sldId id="263" r:id="rId6"/>
    <p:sldId id="310" r:id="rId7"/>
    <p:sldId id="311" r:id="rId8"/>
    <p:sldId id="312" r:id="rId9"/>
    <p:sldId id="258" r:id="rId10"/>
    <p:sldId id="316" r:id="rId11"/>
    <p:sldId id="317" r:id="rId12"/>
    <p:sldId id="278" r:id="rId13"/>
    <p:sldId id="313" r:id="rId14"/>
    <p:sldId id="315" r:id="rId15"/>
    <p:sldId id="259" r:id="rId16"/>
    <p:sldId id="314" r:id="rId17"/>
    <p:sldId id="280" r:id="rId18"/>
    <p:sldId id="303" r:id="rId19"/>
    <p:sldId id="304" r:id="rId20"/>
    <p:sldId id="305" r:id="rId21"/>
    <p:sldId id="302" r:id="rId22"/>
    <p:sldId id="306" r:id="rId23"/>
    <p:sldId id="307" r:id="rId24"/>
    <p:sldId id="308" r:id="rId25"/>
    <p:sldId id="293" r:id="rId26"/>
    <p:sldId id="294" r:id="rId27"/>
    <p:sldId id="295" r:id="rId28"/>
    <p:sldId id="296" r:id="rId29"/>
    <p:sldId id="297" r:id="rId30"/>
    <p:sldId id="298" r:id="rId31"/>
    <p:sldId id="299" r:id="rId32"/>
    <p:sldId id="274" r:id="rId33"/>
    <p:sldId id="276" r:id="rId34"/>
    <p:sldId id="273" r:id="rId35"/>
    <p:sldId id="261" r:id="rId36"/>
    <p:sldId id="319" r:id="rId37"/>
    <p:sldId id="320" r:id="rId38"/>
    <p:sldId id="321" r:id="rId39"/>
    <p:sldId id="322" r:id="rId40"/>
    <p:sldId id="271" r:id="rId41"/>
    <p:sldId id="264" r:id="rId42"/>
    <p:sldId id="309" r:id="rId43"/>
    <p:sldId id="318" r:id="rId44"/>
    <p:sldId id="281" r:id="rId45"/>
    <p:sldId id="282" r:id="rId46"/>
    <p:sldId id="283" r:id="rId47"/>
    <p:sldId id="284" r:id="rId48"/>
    <p:sldId id="285" r:id="rId49"/>
    <p:sldId id="290" r:id="rId50"/>
    <p:sldId id="257" r:id="rId51"/>
    <p:sldId id="300" r:id="rId52"/>
    <p:sldId id="30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75" autoAdjust="0"/>
    <p:restoredTop sz="81416" autoAdjust="0"/>
  </p:normalViewPr>
  <p:slideViewPr>
    <p:cSldViewPr snapToGrid="0">
      <p:cViewPr varScale="1">
        <p:scale>
          <a:sx n="69" d="100"/>
          <a:sy n="69" d="100"/>
        </p:scale>
        <p:origin x="293"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hobh\AppData\Local\Microsoft\Windows\INetCache\IE\BH9YJXTE\Pie_Chart_NK%5b1%5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rot="0" spcFirstLastPara="0"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title>
    <c:autoTitleDeleted val="0"/>
    <c:view3D>
      <c:rotX val="75"/>
      <c:rotY val="0"/>
      <c:depthPercent val="100"/>
      <c:rAngAx val="0"/>
    </c:view3D>
    <c:floor>
      <c:thickness val="0"/>
    </c:floor>
    <c:sideWall>
      <c:thickness val="0"/>
    </c:sideWall>
    <c:backWall>
      <c:thickness val="0"/>
    </c:backWall>
    <c:plotArea>
      <c:layout/>
      <c:pie3DChart>
        <c:varyColors val="1"/>
        <c:ser>
          <c:idx val="0"/>
          <c:order val="0"/>
          <c:tx>
            <c:strRef>
              <c:f>'[Pie_Chart_NK(1).xlsx]Sheet1'!$B$2</c:f>
              <c:strCache>
                <c:ptCount val="1"/>
                <c:pt idx="0">
                  <c:v>Percentage of Students(%)</c:v>
                </c:pt>
              </c:strCache>
            </c:strRef>
          </c:tx>
          <c:dPt>
            <c:idx val="0"/>
            <c:bubble3D val="0"/>
            <c:extLst>
              <c:ext xmlns:c16="http://schemas.microsoft.com/office/drawing/2014/chart" uri="{C3380CC4-5D6E-409C-BE32-E72D297353CC}">
                <c16:uniqueId val="{00000000-CDA9-4ACD-AADF-72AD33DEC9E1}"/>
              </c:ext>
            </c:extLst>
          </c:dPt>
          <c:dPt>
            <c:idx val="1"/>
            <c:bubble3D val="0"/>
            <c:extLst>
              <c:ext xmlns:c16="http://schemas.microsoft.com/office/drawing/2014/chart" uri="{C3380CC4-5D6E-409C-BE32-E72D297353CC}">
                <c16:uniqueId val="{00000001-CDA9-4ACD-AADF-72AD33DEC9E1}"/>
              </c:ext>
            </c:extLst>
          </c:dPt>
          <c:dLbls>
            <c:spPr>
              <a:noFill/>
              <a:ln>
                <a:noFill/>
              </a:ln>
              <a:effectLst/>
            </c:spPr>
            <c:txPr>
              <a:bodyPr rot="0" spcFirstLastPara="0" vertOverflow="ellipsis" vert="horz" wrap="square" lIns="38100" tIns="19050" rIns="38100" bIns="19050" anchor="ctr" anchorCtr="1"/>
              <a:lstStyle/>
              <a:p>
                <a:pPr>
                  <a:defRPr lang="en-US" sz="1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'[Pie_Chart_NK(1).xlsx]Sheet1'!$A$3:$A$4</c:f>
              <c:strCache>
                <c:ptCount val="2"/>
                <c:pt idx="0">
                  <c:v>Outside Delhi</c:v>
                </c:pt>
                <c:pt idx="1">
                  <c:v>From Delhi</c:v>
                </c:pt>
              </c:strCache>
            </c:strRef>
          </c:cat>
          <c:val>
            <c:numRef>
              <c:f>'[Pie_Chart_NK(1).xlsx]Sheet1'!$B$3:$B$4</c:f>
              <c:numCache>
                <c:formatCode>General</c:formatCode>
                <c:ptCount val="2"/>
                <c:pt idx="0">
                  <c:v>45</c:v>
                </c:pt>
                <c:pt idx="1">
                  <c:v>55</c:v>
                </c:pt>
              </c:numCache>
            </c:numRef>
          </c:val>
          <c:extLst>
            <c:ext xmlns:c16="http://schemas.microsoft.com/office/drawing/2014/chart" uri="{C3380CC4-5D6E-409C-BE32-E72D297353CC}">
              <c16:uniqueId val="{00000002-CDA9-4ACD-AADF-72AD33DEC9E1}"/>
            </c:ext>
          </c:extLst>
        </c:ser>
        <c:dLbls>
          <c:showLegendKey val="0"/>
          <c:showVal val="1"/>
          <c:showCatName val="0"/>
          <c:showSerName val="0"/>
          <c:showPercent val="0"/>
          <c:showBubbleSize val="0"/>
          <c:showLeaderLines val="1"/>
        </c:dLbls>
      </c:pie3DChart>
    </c:plotArea>
    <c:legend>
      <c:legendPos val="r"/>
      <c:overlay val="0"/>
      <c:txPr>
        <a:bodyPr rot="0" spcFirstLastPara="0"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legend>
    <c:plotVisOnly val="1"/>
    <c:dispBlanksAs val="gap"/>
    <c:showDLblsOverMax val="0"/>
    <c:extLst>
      <c:ext uri="{0b15fc19-7d7d-44ad-8c2d-2c3a37ce22c3}">
        <chartProps xmlns="https://web.wps.cn/et/2018/main" chartId="{b322dfc9-556a-4d15-82a1-c791c95c3d11}"/>
      </c:ext>
    </c:extLst>
  </c:chart>
  <c:spPr>
    <a:solidFill>
      <a:schemeClr val="accent5">
        <a:lumMod val="60000"/>
        <a:lumOff val="40000"/>
      </a:schemeClr>
    </a:solidFill>
  </c:spPr>
  <c:txPr>
    <a:bodyPr/>
    <a:lstStyle/>
    <a:p>
      <a:pPr>
        <a:defRPr lang="en-US"/>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8B245-92BE-4B97-9C43-4C1CD2900E9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00A36-DF66-4829-987C-A88960069BA6}"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4C00A36-DF66-4829-987C-A88960069BA6}" type="slidenum">
              <a:rPr lang="en-IN" smtClean="0"/>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 No. of Students.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Note: History department offers SEC papers to 600 students i.e. 20% of the college strength (approximately 3000 students are currently enrolled in college).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44C00A36-DF66-4829-987C-A88960069BA6}" type="slidenum">
              <a:rPr lang="en-IN" smtClean="0"/>
              <a:t>11</a:t>
            </a:fld>
            <a:endParaRPr lang="en-IN"/>
          </a:p>
        </p:txBody>
      </p:sp>
    </p:spTree>
    <p:extLst>
      <p:ext uri="{BB962C8B-B14F-4D97-AF65-F5344CB8AC3E}">
        <p14:creationId xmlns:p14="http://schemas.microsoft.com/office/powerpoint/2010/main" val="14667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C00A36-DF66-4829-987C-A88960069BA6}" type="slidenum">
              <a:rPr lang="en-IN" smtClean="0"/>
              <a:t>30</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C00A36-DF66-4829-987C-A88960069BA6}" type="slidenum">
              <a:rPr lang="en-IN" smtClean="0"/>
              <a:t>34</a:t>
            </a:fld>
            <a:endParaRPr lang="en-IN"/>
          </a:p>
        </p:txBody>
      </p:sp>
    </p:spTree>
    <p:extLst>
      <p:ext uri="{BB962C8B-B14F-4D97-AF65-F5344CB8AC3E}">
        <p14:creationId xmlns:p14="http://schemas.microsoft.com/office/powerpoint/2010/main" val="146950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C00A36-DF66-4829-987C-A88960069BA6}" type="slidenum">
              <a:rPr lang="en-IN" smtClean="0"/>
              <a:t>38</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a:xfrm>
            <a:off x="2692397" y="5037663"/>
            <a:ext cx="5214635" cy="279400"/>
          </a:xfrm>
        </p:spPr>
        <p:txBody>
          <a:bodyPr/>
          <a:lstStyle/>
          <a:p>
            <a:endParaRPr lang="en-IN"/>
          </a:p>
        </p:txBody>
      </p:sp>
      <p:sp>
        <p:nvSpPr>
          <p:cNvPr id="6" name="Slide Number Placeholder 5"/>
          <p:cNvSpPr>
            <a:spLocks noGrp="1"/>
          </p:cNvSpPr>
          <p:nvPr>
            <p:ph type="sldNum" sz="quarter" idx="12"/>
          </p:nvPr>
        </p:nvSpPr>
        <p:spPr>
          <a:xfrm>
            <a:off x="8956900" y="5037663"/>
            <a:ext cx="551167" cy="279400"/>
          </a:xfrm>
        </p:spPr>
        <p:txBody>
          <a:bodyPr/>
          <a:lstStyle/>
          <a:p>
            <a:fld id="{ABF92CCF-875C-4DCF-A291-23B495CD5122}"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816E2A-9DD9-48EE-9056-650D0F9A90D4}" type="datetimeFigureOut">
              <a:rPr lang="en-IN" smtClean="0"/>
              <a:t>23-05-2025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BF92CCF-875C-4DCF-A291-23B495CD5122}"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816E2A-9DD9-48EE-9056-650D0F9A90D4}" type="datetimeFigureOut">
              <a:rPr lang="en-IN" smtClean="0"/>
              <a:t>23-05-2025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BF92CCF-875C-4DCF-A291-23B495CD5122}"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16E2A-9DD9-48EE-9056-650D0F9A90D4}" type="datetimeFigureOut">
              <a:rPr lang="en-IN" smtClean="0"/>
              <a:t>23-05-2025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a:xfrm>
            <a:off x="2416500" y="329307"/>
            <a:ext cx="4973915" cy="309201"/>
          </a:xfrm>
        </p:spPr>
        <p:txBody>
          <a:bodyPr/>
          <a:lstStyle/>
          <a:p>
            <a:endParaRPr lang="en-IN"/>
          </a:p>
        </p:txBody>
      </p:sp>
      <p:sp>
        <p:nvSpPr>
          <p:cNvPr id="6" name="Slide Number Placeholder 5"/>
          <p:cNvSpPr>
            <a:spLocks noGrp="1"/>
          </p:cNvSpPr>
          <p:nvPr>
            <p:ph type="sldNum" sz="quarter" idx="12"/>
          </p:nvPr>
        </p:nvSpPr>
        <p:spPr>
          <a:xfrm>
            <a:off x="1437664" y="798973"/>
            <a:ext cx="811019" cy="503578"/>
          </a:xfrm>
        </p:spPr>
        <p:txBody>
          <a:bodyPr/>
          <a:lstStyle/>
          <a:p>
            <a:fld id="{ABF92CCF-875C-4DCF-A291-23B495CD5122}" type="slidenum">
              <a:rPr lang="en-IN" smtClean="0"/>
              <a:t>‹#›</a:t>
            </a:fld>
            <a:endParaRPr lang="en-I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816E2A-9DD9-48EE-9056-650D0F9A90D4}" type="datetimeFigureOut">
              <a:rPr lang="en-IN" smtClean="0"/>
              <a:t>23-05-2025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BF92CCF-875C-4DCF-A291-23B495CD5122}" type="slidenum">
              <a:rPr lang="en-IN" smtClean="0"/>
              <a:t>‹#›</a:t>
            </a:fld>
            <a:endParaRPr lang="en-I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816E2A-9DD9-48EE-9056-650D0F9A90D4}" type="datetimeFigureOut">
              <a:rPr lang="en-IN" smtClean="0"/>
              <a:t>23-05-2025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BF92CCF-875C-4DCF-A291-23B495CD5122}" type="slidenum">
              <a:rPr lang="en-IN" smtClean="0"/>
              <a:t>‹#›</a:t>
            </a:fld>
            <a:endParaRPr lang="en-I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16E2A-9DD9-48EE-9056-650D0F9A90D4}" type="datetimeFigureOut">
              <a:rPr lang="en-IN" smtClean="0"/>
              <a:t>23-05-2025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a:xfrm>
            <a:off x="1447382" y="318640"/>
            <a:ext cx="5541004" cy="320931"/>
          </a:xfrm>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a:xfrm>
            <a:off x="2416500" y="329307"/>
            <a:ext cx="4973915" cy="309201"/>
          </a:xfrm>
        </p:spPr>
        <p:txBody>
          <a:bodyPr/>
          <a:lstStyle/>
          <a:p>
            <a:endParaRPr lang="en-IN"/>
          </a:p>
        </p:txBody>
      </p:sp>
      <p:sp>
        <p:nvSpPr>
          <p:cNvPr id="6" name="Slide Number Placeholder 5"/>
          <p:cNvSpPr>
            <a:spLocks noGrp="1"/>
          </p:cNvSpPr>
          <p:nvPr>
            <p:ph type="sldNum" sz="quarter" idx="12"/>
          </p:nvPr>
        </p:nvSpPr>
        <p:spPr>
          <a:xfrm>
            <a:off x="1437664" y="798973"/>
            <a:ext cx="811019" cy="503578"/>
          </a:xfrm>
        </p:spPr>
        <p:txBody>
          <a:bodyPr/>
          <a:lstStyle/>
          <a:p>
            <a:fld id="{ABF92CCF-875C-4DCF-A291-23B495CD5122}" type="slidenum">
              <a:rPr lang="en-IN" smtClean="0"/>
              <a:t>‹#›</a:t>
            </a:fld>
            <a:endParaRPr lang="en-I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816E2A-9DD9-48EE-9056-650D0F9A90D4}" type="datetimeFigureOut">
              <a:rPr lang="en-IN" smtClean="0"/>
              <a:t>23-05-2025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BF92CCF-875C-4DCF-A291-23B495CD5122}" type="slidenum">
              <a:rPr lang="en-IN" smtClean="0"/>
              <a:t>‹#›</a:t>
            </a:fld>
            <a:endParaRPr lang="en-I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816E2A-9DD9-48EE-9056-650D0F9A90D4}" type="datetimeFigureOut">
              <a:rPr lang="en-IN" smtClean="0"/>
              <a:t>23-05-2025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BF92CCF-875C-4DCF-A291-23B495CD5122}" type="slidenum">
              <a:rPr lang="en-IN" smtClean="0"/>
              <a:t>‹#›</a:t>
            </a:fld>
            <a:endParaRPr lang="en-I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16E2A-9DD9-48EE-9056-650D0F9A90D4}" type="datetimeFigureOut">
              <a:rPr lang="en-IN" smtClean="0"/>
              <a:t>23-05-2025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a:xfrm>
            <a:off x="1447382" y="318640"/>
            <a:ext cx="5541004" cy="320931"/>
          </a:xfrm>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B816E2A-9DD9-48EE-9056-650D0F9A90D4}" type="datetimeFigureOut">
              <a:rPr lang="en-IN" smtClean="0"/>
              <a:t>23-05-2025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16E2A-9DD9-48EE-9056-650D0F9A90D4}" type="datetimeFigureOut">
              <a:rPr lang="en-IN" smtClean="0"/>
              <a:t>23-05-2025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BF92CCF-875C-4DCF-A291-23B495CD5122}" type="slidenum">
              <a:rPr lang="en-IN" smtClean="0"/>
              <a:t>‹#›</a:t>
            </a:fld>
            <a:endParaRPr lang="en-I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B816E2A-9DD9-48EE-9056-650D0F9A90D4}" type="datetimeFigureOut">
              <a:rPr lang="en-IN" smtClean="0"/>
              <a:t>23-05-2025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16E2A-9DD9-48EE-9056-650D0F9A90D4}" type="datetimeFigureOut">
              <a:rPr lang="en-IN" smtClean="0"/>
              <a:t>23-05-2025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816E2A-9DD9-48EE-9056-650D0F9A90D4}" type="datetimeFigureOut">
              <a:rPr lang="en-IN" smtClean="0"/>
              <a:t>23-05-2025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BF92CCF-875C-4DCF-A291-23B495CD5122}" type="slidenum">
              <a:rPr lang="en-IN" smtClean="0"/>
              <a:t>‹#›</a:t>
            </a:fld>
            <a:endParaRPr lang="en-IN"/>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6E2A-9DD9-48EE-9056-650D0F9A90D4}" type="datetimeFigureOut">
              <a:rPr lang="en-IN" smtClean="0"/>
              <a:t>23-05-2025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92CCF-875C-4DCF-A291-23B495CD5122}"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B816E2A-9DD9-48EE-9056-650D0F9A90D4}" type="datetimeFigureOut">
              <a:rPr lang="en-IN" smtClean="0"/>
              <a:t>23-05-2025</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BF92CCF-875C-4DCF-A291-23B495CD5122}"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pull/>
  </p:transition>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B816E2A-9DD9-48EE-9056-650D0F9A90D4}" type="datetimeFigureOut">
              <a:rPr lang="en-IN" smtClean="0"/>
              <a:t>23-05-2025</a:t>
            </a:fld>
            <a:endParaRPr lang="en-I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BF92CCF-875C-4DCF-A291-23B495CD5122}" type="slidenum">
              <a:rPr lang="en-IN" smtClean="0"/>
              <a:t>‹#›</a:t>
            </a:fld>
            <a:endParaRPr lang="en-I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med">
    <p:pull/>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B816E2A-9DD9-48EE-9056-650D0F9A90D4}" type="datetimeFigureOut">
              <a:rPr lang="en-IN" smtClean="0"/>
              <a:t>23-05-2025</a:t>
            </a:fld>
            <a:endParaRPr lang="en-I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BF92CCF-875C-4DCF-A291-23B495CD5122}" type="slidenum">
              <a:rPr lang="en-IN" smtClean="0"/>
              <a:t>‹#›</a:t>
            </a:fld>
            <a:endParaRPr lang="en-I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pull/>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IN"/>
          </a:p>
        </p:txBody>
      </p:sp>
      <p:sp>
        <p:nvSpPr>
          <p:cNvPr id="4" name="Subtitle 3"/>
          <p:cNvSpPr>
            <a:spLocks noGrp="1"/>
          </p:cNvSpPr>
          <p:nvPr>
            <p:ph type="subTitle" idx="1"/>
          </p:nvPr>
        </p:nvSpPr>
        <p:spPr/>
        <p:txBody>
          <a:bodyPr/>
          <a:lstStyle/>
          <a:p>
            <a:endParaRPr lang="en-I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61866" y="54864"/>
            <a:ext cx="11996928" cy="6748272"/>
          </a:xfrm>
          <a:prstGeom prst="rect">
            <a:avLst/>
          </a:prstGeom>
        </p:spPr>
      </p:pic>
      <p:sp>
        <p:nvSpPr>
          <p:cNvPr id="6" name="TextBox 5"/>
          <p:cNvSpPr txBox="1"/>
          <p:nvPr/>
        </p:nvSpPr>
        <p:spPr>
          <a:xfrm>
            <a:off x="6211612" y="3362864"/>
            <a:ext cx="5166991" cy="954107"/>
          </a:xfrm>
          <a:prstGeom prst="rect">
            <a:avLst/>
          </a:prstGeom>
          <a:noFill/>
        </p:spPr>
        <p:txBody>
          <a:bodyPr wrap="square" rtlCol="0">
            <a:spAutoFit/>
          </a:bodyPr>
          <a:lstStyle/>
          <a:p>
            <a:pPr algn="ctr"/>
            <a:r>
              <a:rPr lang="en-IN" sz="2800" b="1" spc="300" dirty="0">
                <a:solidFill>
                  <a:schemeClr val="accent5">
                    <a:lumMod val="50000"/>
                  </a:schemeClr>
                </a:solidFill>
                <a:latin typeface="Gill Sans Ultra Bold Condensed" panose="020B0A06020104020203" pitchFamily="34" charset="0"/>
              </a:rPr>
              <a:t>DEPARTMENT OF HISTORY</a:t>
            </a:r>
          </a:p>
          <a:p>
            <a:pPr algn="ctr"/>
            <a:r>
              <a:rPr lang="en-IN" sz="2800" b="1" spc="300" dirty="0">
                <a:solidFill>
                  <a:schemeClr val="accent5">
                    <a:lumMod val="50000"/>
                  </a:schemeClr>
                </a:solidFill>
                <a:latin typeface="Gill Sans Ultra Bold Condensed" panose="020B0A06020104020203" pitchFamily="34" charset="0"/>
              </a:rPr>
              <a:t>BHARATI COLLEGE</a:t>
            </a:r>
          </a:p>
        </p:txBody>
      </p:sp>
      <p:sp>
        <p:nvSpPr>
          <p:cNvPr id="8" name="TextBox 7"/>
          <p:cNvSpPr txBox="1"/>
          <p:nvPr/>
        </p:nvSpPr>
        <p:spPr>
          <a:xfrm>
            <a:off x="5736598" y="4840062"/>
            <a:ext cx="6117020" cy="1631216"/>
          </a:xfrm>
          <a:prstGeom prst="rect">
            <a:avLst/>
          </a:prstGeom>
          <a:noFill/>
        </p:spPr>
        <p:txBody>
          <a:bodyPr wrap="square">
            <a:spAutoFit/>
          </a:bodyPr>
          <a:lstStyle/>
          <a:p>
            <a:r>
              <a:rPr lang="en-US" sz="2000" b="1" dirty="0">
                <a:solidFill>
                  <a:schemeClr val="tx1"/>
                </a:solidFill>
                <a:latin typeface="Constantia" panose="02030602050306030303" pitchFamily="18" charset="0"/>
              </a:rPr>
              <a:t>The founding of Bharati College in 1971 marked the beginning of teaching of history as a part of the BA (P) course. However, the Department of History as a distinct entity made its beginning in 1990, when BA (Hons.) </a:t>
            </a:r>
            <a:r>
              <a:rPr lang="en-US" sz="2000" b="1">
                <a:solidFill>
                  <a:schemeClr val="tx1"/>
                </a:solidFill>
                <a:latin typeface="Constantia" panose="02030602050306030303" pitchFamily="18" charset="0"/>
              </a:rPr>
              <a:t>was introduced.</a:t>
            </a:r>
            <a:endParaRPr lang="en-US" sz="2000" b="1" dirty="0">
              <a:solidFill>
                <a:schemeClr val="tx1"/>
              </a:solidFill>
              <a:latin typeface="Constantia" panose="02030602050306030303" pitchFamily="18" charset="0"/>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F7DA-4853-2260-5427-3F4944A9FF2A}"/>
              </a:ext>
            </a:extLst>
          </p:cNvPr>
          <p:cNvSpPr>
            <a:spLocks noGrp="1"/>
          </p:cNvSpPr>
          <p:nvPr>
            <p:ph type="title"/>
          </p:nvPr>
        </p:nvSpPr>
        <p:spPr/>
        <p:txBody>
          <a:bodyPr/>
          <a:lstStyle/>
          <a:p>
            <a:r>
              <a:rPr lang="en-IN" dirty="0"/>
              <a:t>Student Diversity 2024-25</a:t>
            </a:r>
          </a:p>
        </p:txBody>
      </p:sp>
      <p:pic>
        <p:nvPicPr>
          <p:cNvPr id="4098" name="Picture 2">
            <a:extLst>
              <a:ext uri="{FF2B5EF4-FFF2-40B4-BE49-F238E27FC236}">
                <a16:creationId xmlns:a16="http://schemas.microsoft.com/office/drawing/2014/main" id="{8611B2D8-25FC-C482-1DED-288BDED477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1580" y="2016124"/>
            <a:ext cx="9603274"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77833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AF91-AB05-622E-E106-BB4B0B1F8078}"/>
              </a:ext>
            </a:extLst>
          </p:cNvPr>
          <p:cNvSpPr>
            <a:spLocks noGrp="1"/>
          </p:cNvSpPr>
          <p:nvPr>
            <p:ph type="title"/>
          </p:nvPr>
        </p:nvSpPr>
        <p:spPr/>
        <p:txBody>
          <a:bodyPr/>
          <a:lstStyle/>
          <a:p>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Student Progression in Higher Studies (2023-24)</a:t>
            </a:r>
            <a:br>
              <a:rPr lang="en-IN" sz="1800" kern="100" dirty="0">
                <a:effectLst/>
                <a:latin typeface="Calibri" panose="020F0502020204030204" pitchFamily="34" charset="0"/>
                <a:ea typeface="Calibri" panose="020F0502020204030204" pitchFamily="34" charset="0"/>
                <a:cs typeface="Mangal" panose="02040503050203030202" pitchFamily="18" charset="0"/>
              </a:rPr>
            </a:br>
            <a:endParaRPr lang="en-IN" dirty="0"/>
          </a:p>
        </p:txBody>
      </p:sp>
      <p:graphicFrame>
        <p:nvGraphicFramePr>
          <p:cNvPr id="4" name="Content Placeholder 3">
            <a:extLst>
              <a:ext uri="{FF2B5EF4-FFF2-40B4-BE49-F238E27FC236}">
                <a16:creationId xmlns:a16="http://schemas.microsoft.com/office/drawing/2014/main" id="{6BE23F89-FB90-343C-C458-2A7550C3847A}"/>
              </a:ext>
            </a:extLst>
          </p:cNvPr>
          <p:cNvGraphicFramePr>
            <a:graphicFrameLocks noGrp="1"/>
          </p:cNvGraphicFramePr>
          <p:nvPr>
            <p:ph idx="1"/>
            <p:extLst>
              <p:ext uri="{D42A27DB-BD31-4B8C-83A1-F6EECF244321}">
                <p14:modId xmlns:p14="http://schemas.microsoft.com/office/powerpoint/2010/main" val="891885062"/>
              </p:ext>
            </p:extLst>
          </p:nvPr>
        </p:nvGraphicFramePr>
        <p:xfrm>
          <a:off x="1136049" y="1764639"/>
          <a:ext cx="9604372" cy="12620233"/>
        </p:xfrm>
        <a:graphic>
          <a:graphicData uri="http://schemas.openxmlformats.org/drawingml/2006/table">
            <a:tbl>
              <a:tblPr firstRow="1" bandRow="1">
                <a:tableStyleId>{5C22544A-7EE6-4342-B048-85BDC9FD1C3A}</a:tableStyleId>
              </a:tblPr>
              <a:tblGrid>
                <a:gridCol w="1241425">
                  <a:extLst>
                    <a:ext uri="{9D8B030D-6E8A-4147-A177-3AD203B41FA5}">
                      <a16:colId xmlns:a16="http://schemas.microsoft.com/office/drawing/2014/main" val="2209851497"/>
                    </a:ext>
                  </a:extLst>
                </a:gridCol>
                <a:gridCol w="2946400">
                  <a:extLst>
                    <a:ext uri="{9D8B030D-6E8A-4147-A177-3AD203B41FA5}">
                      <a16:colId xmlns:a16="http://schemas.microsoft.com/office/drawing/2014/main" val="1866896149"/>
                    </a:ext>
                  </a:extLst>
                </a:gridCol>
                <a:gridCol w="2692400">
                  <a:extLst>
                    <a:ext uri="{9D8B030D-6E8A-4147-A177-3AD203B41FA5}">
                      <a16:colId xmlns:a16="http://schemas.microsoft.com/office/drawing/2014/main" val="2160191274"/>
                    </a:ext>
                  </a:extLst>
                </a:gridCol>
                <a:gridCol w="2724147">
                  <a:extLst>
                    <a:ext uri="{9D8B030D-6E8A-4147-A177-3AD203B41FA5}">
                      <a16:colId xmlns:a16="http://schemas.microsoft.com/office/drawing/2014/main" val="625223309"/>
                    </a:ext>
                  </a:extLst>
                </a:gridCol>
              </a:tblGrid>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Program</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1st Year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2nd Year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3rd Year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238369031"/>
                  </a:ext>
                </a:extLst>
              </a:tr>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DSC</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History of India-I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Social formation and Cultural patterns-I</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History of USA -I</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History of India-II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Social formation and Cultural patterns-II</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History of USA -II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India-III</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Rise of Modern west-I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India-IV</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China 1840-1950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Modern Japan 1868-1950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Rise of Modern west-II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 1750-1857</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Modern Europe -I</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 1500-1600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 1600-1700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India 1857-1950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History of Modern Europe -II</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98642756"/>
                  </a:ext>
                </a:extLst>
              </a:tr>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DSE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b="1" kern="100">
                          <a:effectLst/>
                          <a:latin typeface="Times New Roman" panose="02020603050405020304" pitchFamily="18" charset="0"/>
                          <a:ea typeface="Calibri" panose="020F0502020204030204" pitchFamily="34" charset="0"/>
                          <a:cs typeface="Mangal" panose="02040503050203030202" pitchFamily="18" charset="0"/>
                        </a:rPr>
                        <a:t>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Travel in History: Trade, Politics and Society</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Gender in Indian History upto 1500,</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Gender in Indian History 1500-1950</a:t>
                      </a:r>
                    </a:p>
                  </a:txBody>
                  <a:tcPr marL="68580" marR="68580" marT="0" marB="0"/>
                </a:tc>
                <a:extLst>
                  <a:ext uri="{0D108BD9-81ED-4DB2-BD59-A6C34878D82A}">
                    <a16:rowId xmlns:a16="http://schemas.microsoft.com/office/drawing/2014/main" val="2802063412"/>
                  </a:ext>
                </a:extLst>
              </a:tr>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GE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Delhi Through the Ages I &amp;II</a:t>
                      </a:r>
                    </a:p>
                    <a:p>
                      <a:pPr>
                        <a:lnSpc>
                          <a:spcPct val="107000"/>
                        </a:lnSpc>
                        <a:spcBef>
                          <a:spcPts val="1200"/>
                        </a:spcBef>
                        <a:spcAft>
                          <a:spcPts val="800"/>
                        </a:spcAft>
                        <a:buNone/>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Understanding Indian Heritage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Religious Tradition in Indian Sub- Continent</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Educational Arrangements and Knowledge in Modern India </a:t>
                      </a: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Media in History</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Gender in Modern World</a:t>
                      </a: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Media and Cinema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Women in the Indian History</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kern="100">
                          <a:effectLst/>
                          <a:latin typeface="Times New Roman" panose="02020603050405020304" pitchFamily="18" charset="0"/>
                          <a:ea typeface="Calibri" panose="020F0502020204030204" pitchFamily="34" charset="0"/>
                          <a:cs typeface="Mangal" panose="02040503050203030202" pitchFamily="18" charset="0"/>
                        </a:rPr>
                        <a:t>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928185822"/>
                  </a:ext>
                </a:extLst>
              </a:tr>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SEC</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E- Tourism (112)*</a:t>
                      </a:r>
                    </a:p>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Museum and Museology (52)*</a:t>
                      </a:r>
                    </a:p>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Reading The Archives (48)*</a:t>
                      </a:r>
                    </a:p>
                  </a:txBody>
                  <a:tcPr marL="68580" marR="68580" marT="0" marB="0"/>
                </a:tc>
                <a:tc>
                  <a:txBody>
                    <a:bodyPr/>
                    <a:lstStyle/>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E- Tourism (61)*</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Museum and Museology (54)*</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Reading The Archives (48)*</a:t>
                      </a:r>
                    </a:p>
                  </a:txBody>
                  <a:tcPr marL="68580" marR="68580" marT="0" marB="0"/>
                </a:tc>
                <a:tc>
                  <a:txBody>
                    <a:bodyPr/>
                    <a:lstStyle/>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E- Tourism (64)*</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Museum and Museology (65)*</a:t>
                      </a:r>
                    </a:p>
                    <a:p>
                      <a:pPr>
                        <a:lnSpc>
                          <a:spcPct val="107000"/>
                        </a:lnSpc>
                        <a:spcBef>
                          <a:spcPts val="1200"/>
                        </a:spcBef>
                        <a:spcAft>
                          <a:spcPts val="800"/>
                        </a:spcAft>
                        <a:buNone/>
                      </a:pPr>
                      <a:r>
                        <a:rPr lang="en-IN" sz="1800" kern="100">
                          <a:effectLst/>
                          <a:latin typeface="Calibri" panose="020F0502020204030204" pitchFamily="34" charset="0"/>
                          <a:ea typeface="Calibri" panose="020F0502020204030204" pitchFamily="34" charset="0"/>
                          <a:cs typeface="Mangal" panose="02040503050203030202" pitchFamily="18" charset="0"/>
                        </a:rPr>
                        <a:t>Reading The Archives (51)*</a:t>
                      </a:r>
                    </a:p>
                  </a:txBody>
                  <a:tcPr marL="68580" marR="68580" marT="0" marB="0"/>
                </a:tc>
                <a:extLst>
                  <a:ext uri="{0D108BD9-81ED-4DB2-BD59-A6C34878D82A}">
                    <a16:rowId xmlns:a16="http://schemas.microsoft.com/office/drawing/2014/main" val="3658373770"/>
                  </a:ext>
                </a:extLst>
              </a:tr>
              <a:tr h="874827">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VAC</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Ethics and Value in Ancient Indian Tradition (60)*</a:t>
                      </a:r>
                    </a:p>
                  </a:txBody>
                  <a:tcPr marL="68580" marR="68580" marT="0" marB="0"/>
                </a:tc>
                <a:tc>
                  <a:txBody>
                    <a:bodyPr/>
                    <a:lstStyle/>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Ethics and Culture (47)*</a:t>
                      </a:r>
                    </a:p>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Sahitya, Cinema aur Sanskriti (57)*</a:t>
                      </a:r>
                    </a:p>
                    <a:p>
                      <a:pPr>
                        <a:lnSpc>
                          <a:spcPct val="107000"/>
                        </a:lnSpc>
                        <a:spcBef>
                          <a:spcPts val="1200"/>
                        </a:spcBef>
                        <a:spcAft>
                          <a:spcPts val="800"/>
                        </a:spcAft>
                        <a:buNone/>
                      </a:pPr>
                      <a:r>
                        <a:rPr lang="en-IN" sz="1800" kern="100" dirty="0">
                          <a:effectLst/>
                          <a:latin typeface="Calibri" panose="020F0502020204030204" pitchFamily="34" charset="0"/>
                          <a:ea typeface="Calibri" panose="020F0502020204030204" pitchFamily="34" charset="0"/>
                          <a:cs typeface="Mangal" panose="02040503050203030202" pitchFamily="18" charset="0"/>
                        </a:rPr>
                        <a:t>Culture and Communication (72)*</a:t>
                      </a:r>
                    </a:p>
                  </a:txBody>
                  <a:tcPr marL="68580" marR="68580" marT="0" marB="0"/>
                </a:tc>
                <a:tc>
                  <a:txBody>
                    <a:bodyPr/>
                    <a:lstStyle/>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366131640"/>
                  </a:ext>
                </a:extLst>
              </a:tr>
            </a:tbl>
          </a:graphicData>
        </a:graphic>
      </p:graphicFrame>
    </p:spTree>
    <p:extLst>
      <p:ext uri="{BB962C8B-B14F-4D97-AF65-F5344CB8AC3E}">
        <p14:creationId xmlns:p14="http://schemas.microsoft.com/office/powerpoint/2010/main" val="152223030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28" y="0"/>
            <a:ext cx="9537706" cy="430403"/>
          </a:xfrm>
        </p:spPr>
        <p:txBody>
          <a:bodyPr>
            <a:noAutofit/>
          </a:bodyPr>
          <a:lstStyle/>
          <a:p>
            <a:r>
              <a:rPr lang="en-IN" sz="3200" dirty="0">
                <a:latin typeface="Constantia" panose="02030602050306030303" pitchFamily="18" charset="0"/>
              </a:rPr>
              <a:t>FACULTY STRENGTH AND SPECIALIZATION</a:t>
            </a:r>
          </a:p>
        </p:txBody>
      </p:sp>
      <p:graphicFrame>
        <p:nvGraphicFramePr>
          <p:cNvPr id="3" name="Table 2"/>
          <p:cNvGraphicFramePr>
            <a:graphicFrameLocks noGrp="1"/>
          </p:cNvGraphicFramePr>
          <p:nvPr>
            <p:extLst>
              <p:ext uri="{D42A27DB-BD31-4B8C-83A1-F6EECF244321}">
                <p14:modId xmlns:p14="http://schemas.microsoft.com/office/powerpoint/2010/main" val="3598966293"/>
              </p:ext>
            </p:extLst>
          </p:nvPr>
        </p:nvGraphicFramePr>
        <p:xfrm>
          <a:off x="0" y="405696"/>
          <a:ext cx="12750799" cy="11088433"/>
        </p:xfrm>
        <a:graphic>
          <a:graphicData uri="http://schemas.openxmlformats.org/drawingml/2006/table">
            <a:tbl>
              <a:tblPr firstRow="1" bandRow="1">
                <a:tableStyleId>{5C22544A-7EE6-4342-B048-85BDC9FD1C3A}</a:tableStyleId>
              </a:tblPr>
              <a:tblGrid>
                <a:gridCol w="553369">
                  <a:extLst>
                    <a:ext uri="{9D8B030D-6E8A-4147-A177-3AD203B41FA5}">
                      <a16:colId xmlns:a16="http://schemas.microsoft.com/office/drawing/2014/main" val="20000"/>
                    </a:ext>
                  </a:extLst>
                </a:gridCol>
                <a:gridCol w="1906915">
                  <a:extLst>
                    <a:ext uri="{9D8B030D-6E8A-4147-A177-3AD203B41FA5}">
                      <a16:colId xmlns:a16="http://schemas.microsoft.com/office/drawing/2014/main" val="20001"/>
                    </a:ext>
                  </a:extLst>
                </a:gridCol>
                <a:gridCol w="2068547">
                  <a:extLst>
                    <a:ext uri="{9D8B030D-6E8A-4147-A177-3AD203B41FA5}">
                      <a16:colId xmlns:a16="http://schemas.microsoft.com/office/drawing/2014/main" val="20002"/>
                    </a:ext>
                  </a:extLst>
                </a:gridCol>
                <a:gridCol w="1389369">
                  <a:extLst>
                    <a:ext uri="{9D8B030D-6E8A-4147-A177-3AD203B41FA5}">
                      <a16:colId xmlns:a16="http://schemas.microsoft.com/office/drawing/2014/main" val="367651500"/>
                    </a:ext>
                  </a:extLst>
                </a:gridCol>
                <a:gridCol w="1460500">
                  <a:extLst>
                    <a:ext uri="{9D8B030D-6E8A-4147-A177-3AD203B41FA5}">
                      <a16:colId xmlns:a16="http://schemas.microsoft.com/office/drawing/2014/main" val="20003"/>
                    </a:ext>
                  </a:extLst>
                </a:gridCol>
                <a:gridCol w="3169640">
                  <a:extLst>
                    <a:ext uri="{9D8B030D-6E8A-4147-A177-3AD203B41FA5}">
                      <a16:colId xmlns:a16="http://schemas.microsoft.com/office/drawing/2014/main" val="20004"/>
                    </a:ext>
                  </a:extLst>
                </a:gridCol>
                <a:gridCol w="2202459">
                  <a:extLst>
                    <a:ext uri="{9D8B030D-6E8A-4147-A177-3AD203B41FA5}">
                      <a16:colId xmlns:a16="http://schemas.microsoft.com/office/drawing/2014/main" val="20005"/>
                    </a:ext>
                  </a:extLst>
                </a:gridCol>
              </a:tblGrid>
              <a:tr h="707486">
                <a:tc>
                  <a:txBody>
                    <a:bodyPr/>
                    <a:lstStyle/>
                    <a:p>
                      <a:r>
                        <a:rPr lang="en-IN" dirty="0"/>
                        <a:t>S.no</a:t>
                      </a:r>
                    </a:p>
                  </a:txBody>
                  <a:tcPr/>
                </a:tc>
                <a:tc>
                  <a:txBody>
                    <a:bodyPr/>
                    <a:lstStyle/>
                    <a:p>
                      <a:r>
                        <a:rPr lang="en-IN" dirty="0"/>
                        <a:t>Name </a:t>
                      </a:r>
                    </a:p>
                  </a:txBody>
                  <a:tcPr/>
                </a:tc>
                <a:tc>
                  <a:txBody>
                    <a:bodyPr/>
                    <a:lstStyle/>
                    <a:p>
                      <a:r>
                        <a:rPr lang="en-IN" dirty="0"/>
                        <a:t>Designation and Date of Joining</a:t>
                      </a:r>
                    </a:p>
                  </a:txBody>
                  <a:tcPr/>
                </a:tc>
                <a:tc>
                  <a:txBody>
                    <a:bodyPr/>
                    <a:lstStyle/>
                    <a:p>
                      <a:r>
                        <a:rPr lang="en-IN" dirty="0"/>
                        <a:t>Experience(in years)</a:t>
                      </a:r>
                    </a:p>
                  </a:txBody>
                  <a:tcPr/>
                </a:tc>
                <a:tc>
                  <a:txBody>
                    <a:bodyPr/>
                    <a:lstStyle/>
                    <a:p>
                      <a:r>
                        <a:rPr lang="en-IN" dirty="0"/>
                        <a:t>Qualifications</a:t>
                      </a:r>
                    </a:p>
                  </a:txBody>
                  <a:tcPr/>
                </a:tc>
                <a:tc>
                  <a:txBody>
                    <a:bodyPr/>
                    <a:lstStyle/>
                    <a:p>
                      <a:r>
                        <a:rPr lang="en-IN" dirty="0"/>
                        <a:t>Specialization </a:t>
                      </a:r>
                    </a:p>
                  </a:txBody>
                  <a:tcPr/>
                </a:tc>
                <a:tc>
                  <a:txBody>
                    <a:bodyPr/>
                    <a:lstStyle/>
                    <a:p>
                      <a:r>
                        <a:rPr lang="en-IN" dirty="0"/>
                        <a:t>No. of </a:t>
                      </a:r>
                      <a:r>
                        <a:rPr lang="en-IN" dirty="0" err="1"/>
                        <a:t>M.Phil</a:t>
                      </a:r>
                      <a:r>
                        <a:rPr lang="en-IN" dirty="0"/>
                        <a:t>/</a:t>
                      </a:r>
                      <a:r>
                        <a:rPr lang="en-IN" dirty="0" err="1"/>
                        <a:t>Phd</a:t>
                      </a:r>
                      <a:r>
                        <a:rPr lang="en-IN" dirty="0"/>
                        <a:t> supervised</a:t>
                      </a:r>
                    </a:p>
                  </a:txBody>
                  <a:tcPr/>
                </a:tc>
                <a:extLst>
                  <a:ext uri="{0D108BD9-81ED-4DB2-BD59-A6C34878D82A}">
                    <a16:rowId xmlns:a16="http://schemas.microsoft.com/office/drawing/2014/main" val="10000"/>
                  </a:ext>
                </a:extLst>
              </a:tr>
              <a:tr h="1010695">
                <a:tc>
                  <a:txBody>
                    <a:bodyPr/>
                    <a:lstStyle/>
                    <a:p>
                      <a:r>
                        <a:rPr lang="en-IN" dirty="0"/>
                        <a:t>1.</a:t>
                      </a:r>
                    </a:p>
                  </a:txBody>
                  <a:tcPr/>
                </a:tc>
                <a:tc>
                  <a:txBody>
                    <a:bodyPr/>
                    <a:lstStyle/>
                    <a:p>
                      <a:r>
                        <a:rPr lang="en-IN" dirty="0" err="1"/>
                        <a:t>Dr.</a:t>
                      </a:r>
                      <a:r>
                        <a:rPr lang="en-IN" dirty="0"/>
                        <a:t> Shakti Madhok</a:t>
                      </a:r>
                    </a:p>
                  </a:txBody>
                  <a:tcPr/>
                </a:tc>
                <a:tc>
                  <a:txBody>
                    <a:bodyPr/>
                    <a:lstStyle/>
                    <a:p>
                      <a:r>
                        <a:rPr lang="en-IN" dirty="0"/>
                        <a:t>Associate Professor, 09/05/2006</a:t>
                      </a:r>
                    </a:p>
                  </a:txBody>
                  <a:tcPr/>
                </a:tc>
                <a:tc>
                  <a:txBody>
                    <a:bodyPr/>
                    <a:lstStyle/>
                    <a:p>
                      <a:r>
                        <a:rPr lang="en-IN" dirty="0"/>
                        <a:t>30</a:t>
                      </a:r>
                    </a:p>
                  </a:txBody>
                  <a:tcPr/>
                </a:tc>
                <a:tc>
                  <a:txBody>
                    <a:bodyPr/>
                    <a:lstStyle/>
                    <a:p>
                      <a:r>
                        <a:rPr lang="en-IN" dirty="0"/>
                        <a:t>Ph.D.</a:t>
                      </a:r>
                    </a:p>
                  </a:txBody>
                  <a:tcPr/>
                </a:tc>
                <a:tc>
                  <a:txBody>
                    <a:bodyPr/>
                    <a:lstStyle/>
                    <a:p>
                      <a:r>
                        <a:rPr lang="en-IN" dirty="0"/>
                        <a:t>Ancient </a:t>
                      </a:r>
                      <a:r>
                        <a:rPr lang="en-IN" sz="1800" kern="1200" dirty="0">
                          <a:solidFill>
                            <a:schemeClr val="dk1"/>
                          </a:solidFill>
                          <a:effectLst/>
                          <a:latin typeface="+mn-lt"/>
                          <a:ea typeface="+mn-ea"/>
                          <a:cs typeface="+mn-cs"/>
                        </a:rPr>
                        <a:t>Indian History and </a:t>
                      </a:r>
                      <a:r>
                        <a:rPr lang="en-US" sz="1800" b="0" i="0" kern="1200" dirty="0">
                          <a:solidFill>
                            <a:schemeClr val="dk1"/>
                          </a:solidFill>
                          <a:effectLst/>
                          <a:latin typeface="+mn-lt"/>
                          <a:ea typeface="+mn-ea"/>
                          <a:cs typeface="+mn-cs"/>
                        </a:rPr>
                        <a:t>Area Study Of China in particular and East Asia in general</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2 (Ph.D.)</a:t>
                      </a:r>
                    </a:p>
                    <a:p>
                      <a:endParaRPr lang="en-IN" dirty="0"/>
                    </a:p>
                  </a:txBody>
                  <a:tcPr/>
                </a:tc>
                <a:extLst>
                  <a:ext uri="{0D108BD9-81ED-4DB2-BD59-A6C34878D82A}">
                    <a16:rowId xmlns:a16="http://schemas.microsoft.com/office/drawing/2014/main" val="10001"/>
                  </a:ext>
                </a:extLst>
              </a:tr>
              <a:tr h="443412">
                <a:tc>
                  <a:txBody>
                    <a:bodyPr/>
                    <a:lstStyle/>
                    <a:p>
                      <a:r>
                        <a:rPr lang="en-IN" dirty="0"/>
                        <a:t>2.</a:t>
                      </a:r>
                    </a:p>
                  </a:txBody>
                  <a:tcPr/>
                </a:tc>
                <a:tc>
                  <a:txBody>
                    <a:bodyPr/>
                    <a:lstStyle/>
                    <a:p>
                      <a:r>
                        <a:rPr lang="en-IN" dirty="0" err="1"/>
                        <a:t>Dr.</a:t>
                      </a:r>
                      <a:r>
                        <a:rPr lang="en-IN" dirty="0"/>
                        <a:t> Fatima Hussain</a:t>
                      </a:r>
                    </a:p>
                  </a:txBody>
                  <a:tcPr/>
                </a:tc>
                <a:tc>
                  <a:txBody>
                    <a:bodyPr/>
                    <a:lstStyle/>
                    <a:p>
                      <a:r>
                        <a:rPr lang="en-IN" dirty="0"/>
                        <a:t>Assistant Professor, 17/02/2006</a:t>
                      </a:r>
                    </a:p>
                  </a:txBody>
                  <a:tcPr/>
                </a:tc>
                <a:tc>
                  <a:txBody>
                    <a:bodyPr/>
                    <a:lstStyle/>
                    <a:p>
                      <a:r>
                        <a:rPr lang="en-IN" dirty="0"/>
                        <a:t>27</a:t>
                      </a:r>
                    </a:p>
                  </a:txBody>
                  <a:tcPr/>
                </a:tc>
                <a:tc>
                  <a:txBody>
                    <a:bodyPr/>
                    <a:lstStyle/>
                    <a:p>
                      <a:r>
                        <a:rPr lang="en-IN" dirty="0"/>
                        <a:t>Ph.D.</a:t>
                      </a:r>
                    </a:p>
                  </a:txBody>
                  <a:tcPr/>
                </a:tc>
                <a:tc>
                  <a:txBody>
                    <a:bodyPr/>
                    <a:lstStyle/>
                    <a:p>
                      <a:r>
                        <a:rPr lang="en-IN" dirty="0"/>
                        <a:t>Medieval </a:t>
                      </a:r>
                      <a:r>
                        <a:rPr lang="en-IN" sz="1800" kern="1200" dirty="0">
                          <a:solidFill>
                            <a:schemeClr val="dk1"/>
                          </a:solidFill>
                          <a:effectLst/>
                          <a:latin typeface="+mn-lt"/>
                          <a:ea typeface="+mn-ea"/>
                          <a:cs typeface="+mn-cs"/>
                        </a:rPr>
                        <a:t>Indian History</a:t>
                      </a:r>
                      <a:endParaRPr lang="en-IN" dirty="0"/>
                    </a:p>
                  </a:txBody>
                  <a:tcPr/>
                </a:tc>
                <a:tc>
                  <a:txBody>
                    <a:bodyPr/>
                    <a:lstStyle/>
                    <a:p>
                      <a:endParaRPr lang="en-IN" dirty="0"/>
                    </a:p>
                  </a:txBody>
                  <a:tcPr/>
                </a:tc>
                <a:extLst>
                  <a:ext uri="{0D108BD9-81ED-4DB2-BD59-A6C34878D82A}">
                    <a16:rowId xmlns:a16="http://schemas.microsoft.com/office/drawing/2014/main" val="10002"/>
                  </a:ext>
                </a:extLst>
              </a:tr>
              <a:tr h="443412">
                <a:tc>
                  <a:txBody>
                    <a:bodyPr/>
                    <a:lstStyle/>
                    <a:p>
                      <a:r>
                        <a:rPr lang="en-IN" dirty="0"/>
                        <a:t>3.</a:t>
                      </a:r>
                    </a:p>
                  </a:txBody>
                  <a:tcPr/>
                </a:tc>
                <a:tc>
                  <a:txBody>
                    <a:bodyPr/>
                    <a:lstStyle/>
                    <a:p>
                      <a:r>
                        <a:rPr lang="en-IN" dirty="0" err="1"/>
                        <a:t>Dr.</a:t>
                      </a:r>
                      <a:r>
                        <a:rPr lang="en-IN" dirty="0"/>
                        <a:t> Dinesh Singh</a:t>
                      </a:r>
                    </a:p>
                  </a:txBody>
                  <a:tcPr/>
                </a:tc>
                <a:tc>
                  <a:txBody>
                    <a:bodyPr/>
                    <a:lstStyle/>
                    <a:p>
                      <a:r>
                        <a:rPr lang="en-IN" dirty="0"/>
                        <a:t>Assistant Professor, 03/03/2017</a:t>
                      </a:r>
                    </a:p>
                  </a:txBody>
                  <a:tcPr/>
                </a:tc>
                <a:tc>
                  <a:txBody>
                    <a:bodyPr/>
                    <a:lstStyle/>
                    <a:p>
                      <a:r>
                        <a:rPr lang="en-IN" dirty="0"/>
                        <a:t>9</a:t>
                      </a:r>
                    </a:p>
                  </a:txBody>
                  <a:tcPr/>
                </a:tc>
                <a:tc>
                  <a:txBody>
                    <a:bodyPr/>
                    <a:lstStyle/>
                    <a:p>
                      <a:r>
                        <a:rPr lang="en-IN" dirty="0"/>
                        <a:t>Ph.D.</a:t>
                      </a:r>
                    </a:p>
                  </a:txBody>
                  <a:tcPr/>
                </a:tc>
                <a:tc>
                  <a:txBody>
                    <a:bodyPr/>
                    <a:lstStyle/>
                    <a:p>
                      <a:r>
                        <a:rPr lang="en-IN" dirty="0"/>
                        <a:t>Buddhist History</a:t>
                      </a:r>
                    </a:p>
                  </a:txBody>
                  <a:tcPr/>
                </a:tc>
                <a:tc>
                  <a:txBody>
                    <a:bodyPr/>
                    <a:lstStyle/>
                    <a:p>
                      <a:endParaRPr lang="en-IN" dirty="0"/>
                    </a:p>
                  </a:txBody>
                  <a:tcPr/>
                </a:tc>
                <a:extLst>
                  <a:ext uri="{0D108BD9-81ED-4DB2-BD59-A6C34878D82A}">
                    <a16:rowId xmlns:a16="http://schemas.microsoft.com/office/drawing/2014/main" val="10003"/>
                  </a:ext>
                </a:extLst>
              </a:tr>
              <a:tr h="443412">
                <a:tc>
                  <a:txBody>
                    <a:bodyPr/>
                    <a:lstStyle/>
                    <a:p>
                      <a:r>
                        <a:rPr lang="en-IN" dirty="0"/>
                        <a:t>4.</a:t>
                      </a:r>
                    </a:p>
                  </a:txBody>
                  <a:tcPr/>
                </a:tc>
                <a:tc>
                  <a:txBody>
                    <a:bodyPr/>
                    <a:lstStyle/>
                    <a:p>
                      <a:r>
                        <a:rPr lang="en-IN" dirty="0" err="1"/>
                        <a:t>Dr.</a:t>
                      </a:r>
                      <a:r>
                        <a:rPr lang="en-IN" dirty="0"/>
                        <a:t> Nagendra Kumar</a:t>
                      </a:r>
                    </a:p>
                  </a:txBody>
                  <a:tcPr/>
                </a:tc>
                <a:tc>
                  <a:txBody>
                    <a:bodyPr/>
                    <a:lstStyle/>
                    <a:p>
                      <a:r>
                        <a:rPr lang="en-IN" dirty="0"/>
                        <a:t>Assistant Professor, 02/03/2017</a:t>
                      </a:r>
                    </a:p>
                  </a:txBody>
                  <a:tcPr/>
                </a:tc>
                <a:tc>
                  <a:txBody>
                    <a:bodyPr/>
                    <a:lstStyle/>
                    <a:p>
                      <a:r>
                        <a:rPr lang="en-IN" dirty="0"/>
                        <a:t>13</a:t>
                      </a:r>
                    </a:p>
                  </a:txBody>
                  <a:tcPr/>
                </a:tc>
                <a:tc>
                  <a:txBody>
                    <a:bodyPr/>
                    <a:lstStyle/>
                    <a:p>
                      <a:r>
                        <a:rPr lang="en-IN" dirty="0"/>
                        <a:t>Ph.D.</a:t>
                      </a:r>
                    </a:p>
                  </a:txBody>
                  <a:tcPr/>
                </a:tc>
                <a:tc>
                  <a:txBody>
                    <a:bodyPr/>
                    <a:lstStyle/>
                    <a:p>
                      <a:r>
                        <a:rPr lang="en-IN" dirty="0"/>
                        <a:t>Medieval </a:t>
                      </a:r>
                      <a:r>
                        <a:rPr lang="en-IN" sz="1800" kern="1200" dirty="0">
                          <a:solidFill>
                            <a:schemeClr val="dk1"/>
                          </a:solidFill>
                          <a:effectLst/>
                          <a:latin typeface="+mn-lt"/>
                          <a:ea typeface="+mn-ea"/>
                          <a:cs typeface="+mn-cs"/>
                        </a:rPr>
                        <a:t>Indian History</a:t>
                      </a:r>
                      <a:endParaRPr lang="en-IN" dirty="0"/>
                    </a:p>
                  </a:txBody>
                  <a:tcPr/>
                </a:tc>
                <a:tc>
                  <a:txBody>
                    <a:bodyPr/>
                    <a:lstStyle/>
                    <a:p>
                      <a:endParaRPr lang="en-IN" dirty="0"/>
                    </a:p>
                  </a:txBody>
                  <a:tcPr/>
                </a:tc>
                <a:extLst>
                  <a:ext uri="{0D108BD9-81ED-4DB2-BD59-A6C34878D82A}">
                    <a16:rowId xmlns:a16="http://schemas.microsoft.com/office/drawing/2014/main" val="10004"/>
                  </a:ext>
                </a:extLst>
              </a:tr>
              <a:tr h="443412">
                <a:tc>
                  <a:txBody>
                    <a:bodyPr/>
                    <a:lstStyle/>
                    <a:p>
                      <a:r>
                        <a:rPr lang="en-IN" dirty="0"/>
                        <a:t>5.</a:t>
                      </a:r>
                    </a:p>
                  </a:txBody>
                  <a:tcPr/>
                </a:tc>
                <a:tc>
                  <a:txBody>
                    <a:bodyPr/>
                    <a:lstStyle/>
                    <a:p>
                      <a:r>
                        <a:rPr lang="en-IN" dirty="0" err="1"/>
                        <a:t>Dr.</a:t>
                      </a:r>
                      <a:r>
                        <a:rPr lang="en-IN" dirty="0"/>
                        <a:t> Madhuri Sharma</a:t>
                      </a:r>
                    </a:p>
                  </a:txBody>
                  <a:tcPr/>
                </a:tc>
                <a:tc>
                  <a:txBody>
                    <a:bodyPr/>
                    <a:lstStyle/>
                    <a:p>
                      <a:r>
                        <a:rPr lang="en-IN" dirty="0"/>
                        <a:t>Assistant Professor, 02/03/2017</a:t>
                      </a:r>
                    </a:p>
                  </a:txBody>
                  <a:tcPr/>
                </a:tc>
                <a:tc>
                  <a:txBody>
                    <a:bodyPr/>
                    <a:lstStyle/>
                    <a:p>
                      <a:r>
                        <a:rPr lang="en-IN" dirty="0"/>
                        <a:t>18</a:t>
                      </a:r>
                    </a:p>
                  </a:txBody>
                  <a:tcPr/>
                </a:tc>
                <a:tc>
                  <a:txBody>
                    <a:bodyPr/>
                    <a:lstStyle/>
                    <a:p>
                      <a:r>
                        <a:rPr lang="en-IN" dirty="0"/>
                        <a:t>Ph.D.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N" sz="1800" b="0" i="0" u="none" strike="noStrike" kern="1200" cap="none" spc="0" normalizeH="0" baseline="0" noProof="0">
                          <a:ln>
                            <a:noFill/>
                          </a:ln>
                          <a:solidFill>
                            <a:prstClr val="black"/>
                          </a:solidFill>
                          <a:effectLst/>
                          <a:uLnTx/>
                          <a:uFillTx/>
                          <a:latin typeface="Calibri" panose="020F0502020204030204"/>
                          <a:ea typeface="+mn-ea"/>
                          <a:cs typeface="+mn-cs"/>
                        </a:rPr>
                        <a:t>Modern Indian History</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IN" dirty="0"/>
                        <a:t>2 (Current Ph.D.)</a:t>
                      </a:r>
                    </a:p>
                  </a:txBody>
                  <a:tcPr/>
                </a:tc>
                <a:extLst>
                  <a:ext uri="{0D108BD9-81ED-4DB2-BD59-A6C34878D82A}">
                    <a16:rowId xmlns:a16="http://schemas.microsoft.com/office/drawing/2014/main" val="10005"/>
                  </a:ext>
                </a:extLst>
              </a:tr>
              <a:tr h="443412">
                <a:tc>
                  <a:txBody>
                    <a:bodyPr/>
                    <a:lstStyle/>
                    <a:p>
                      <a:r>
                        <a:rPr lang="en-IN" dirty="0"/>
                        <a:t>6.</a:t>
                      </a:r>
                    </a:p>
                  </a:txBody>
                  <a:tcPr/>
                </a:tc>
                <a:tc>
                  <a:txBody>
                    <a:bodyPr/>
                    <a:lstStyle/>
                    <a:p>
                      <a:r>
                        <a:rPr lang="en-IN" dirty="0" err="1"/>
                        <a:t>Dr.</a:t>
                      </a:r>
                      <a:r>
                        <a:rPr lang="en-IN" dirty="0"/>
                        <a:t> Jaspal Singh</a:t>
                      </a:r>
                    </a:p>
                  </a:txBody>
                  <a:tcPr/>
                </a:tc>
                <a:tc>
                  <a:txBody>
                    <a:bodyPr/>
                    <a:lstStyle/>
                    <a:p>
                      <a:r>
                        <a:rPr lang="en-IN" dirty="0"/>
                        <a:t>Assistant Professor, 09/03/2017</a:t>
                      </a:r>
                    </a:p>
                  </a:txBody>
                  <a:tcPr/>
                </a:tc>
                <a:tc>
                  <a:txBody>
                    <a:bodyPr/>
                    <a:lstStyle/>
                    <a:p>
                      <a:r>
                        <a:rPr lang="en-IN" dirty="0"/>
                        <a:t>16</a:t>
                      </a:r>
                    </a:p>
                  </a:txBody>
                  <a:tcPr/>
                </a:tc>
                <a:tc>
                  <a:txBody>
                    <a:bodyPr/>
                    <a:lstStyle/>
                    <a:p>
                      <a:r>
                        <a:rPr lang="en-IN" dirty="0"/>
                        <a:t>Ph.D.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Modern Indian History</a:t>
                      </a:r>
                    </a:p>
                  </a:txBody>
                  <a:tcPr/>
                </a:tc>
                <a:tc>
                  <a:txBody>
                    <a:bodyPr/>
                    <a:lstStyle/>
                    <a:p>
                      <a:endParaRPr lang="en-IN" dirty="0"/>
                    </a:p>
                  </a:txBody>
                  <a:tcPr/>
                </a:tc>
                <a:extLst>
                  <a:ext uri="{0D108BD9-81ED-4DB2-BD59-A6C34878D82A}">
                    <a16:rowId xmlns:a16="http://schemas.microsoft.com/office/drawing/2014/main" val="10006"/>
                  </a:ext>
                </a:extLst>
              </a:tr>
              <a:tr h="443412">
                <a:tc>
                  <a:txBody>
                    <a:bodyPr/>
                    <a:lstStyle/>
                    <a:p>
                      <a:r>
                        <a:rPr lang="en-IN" dirty="0"/>
                        <a:t>7.</a:t>
                      </a:r>
                    </a:p>
                  </a:txBody>
                  <a:tcPr/>
                </a:tc>
                <a:tc>
                  <a:txBody>
                    <a:bodyPr/>
                    <a:lstStyle/>
                    <a:p>
                      <a:r>
                        <a:rPr lang="en-IN" dirty="0"/>
                        <a:t>Mr. Levin NR</a:t>
                      </a:r>
                    </a:p>
                  </a:txBody>
                  <a:tcPr/>
                </a:tc>
                <a:tc>
                  <a:txBody>
                    <a:bodyPr/>
                    <a:lstStyle/>
                    <a:p>
                      <a:r>
                        <a:rPr lang="en-IN" dirty="0"/>
                        <a:t>Assistant Professor, 06/03/2017</a:t>
                      </a:r>
                    </a:p>
                  </a:txBody>
                  <a:tcPr/>
                </a:tc>
                <a:tc>
                  <a:txBody>
                    <a:bodyPr/>
                    <a:lstStyle/>
                    <a:p>
                      <a:r>
                        <a:rPr lang="en-IN" dirty="0"/>
                        <a:t>15</a:t>
                      </a:r>
                    </a:p>
                  </a:txBody>
                  <a:tcPr/>
                </a:tc>
                <a:tc>
                  <a:txBody>
                    <a:bodyPr/>
                    <a:lstStyle/>
                    <a:p>
                      <a:r>
                        <a:rPr lang="en-IN" dirty="0"/>
                        <a:t>Pursuing Ph.D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800" kern="1200" dirty="0">
                          <a:solidFill>
                            <a:schemeClr val="dk1"/>
                          </a:solidFill>
                          <a:effectLst/>
                          <a:latin typeface="+mn-lt"/>
                          <a:ea typeface="+mn-ea"/>
                          <a:cs typeface="+mn-cs"/>
                        </a:rPr>
                        <a:t>Modern Indian History</a:t>
                      </a:r>
                      <a:endParaRPr lang="en-IN" dirty="0"/>
                    </a:p>
                  </a:txBody>
                  <a:tcPr/>
                </a:tc>
                <a:tc>
                  <a:txBody>
                    <a:bodyPr/>
                    <a:lstStyle/>
                    <a:p>
                      <a:endParaRPr lang="en-IN" dirty="0"/>
                    </a:p>
                  </a:txBody>
                  <a:tcPr/>
                </a:tc>
                <a:extLst>
                  <a:ext uri="{0D108BD9-81ED-4DB2-BD59-A6C34878D82A}">
                    <a16:rowId xmlns:a16="http://schemas.microsoft.com/office/drawing/2014/main" val="10007"/>
                  </a:ext>
                </a:extLst>
              </a:tr>
              <a:tr h="443412">
                <a:tc>
                  <a:txBody>
                    <a:bodyPr/>
                    <a:lstStyle/>
                    <a:p>
                      <a:r>
                        <a:rPr lang="en-IN" dirty="0"/>
                        <a:t>8.</a:t>
                      </a:r>
                    </a:p>
                  </a:txBody>
                  <a:tcPr/>
                </a:tc>
                <a:tc>
                  <a:txBody>
                    <a:bodyPr/>
                    <a:lstStyle/>
                    <a:p>
                      <a:r>
                        <a:rPr lang="en-IN" dirty="0"/>
                        <a:t>Ms. Shobhana Sinha</a:t>
                      </a:r>
                    </a:p>
                  </a:txBody>
                  <a:tcPr/>
                </a:tc>
                <a:tc>
                  <a:txBody>
                    <a:bodyPr/>
                    <a:lstStyle/>
                    <a:p>
                      <a:r>
                        <a:rPr lang="en-IN" dirty="0"/>
                        <a:t>Assistant Professor, 02/03/2017</a:t>
                      </a:r>
                    </a:p>
                  </a:txBody>
                  <a:tcPr/>
                </a:tc>
                <a:tc>
                  <a:txBody>
                    <a:bodyPr/>
                    <a:lstStyle/>
                    <a:p>
                      <a:r>
                        <a:rPr lang="en-IN" dirty="0"/>
                        <a:t>19</a:t>
                      </a:r>
                    </a:p>
                  </a:txBody>
                  <a:tcPr/>
                </a:tc>
                <a:tc>
                  <a:txBody>
                    <a:bodyPr/>
                    <a:lstStyle/>
                    <a:p>
                      <a:r>
                        <a:rPr lang="en-IN" dirty="0"/>
                        <a:t>Ph.D.</a:t>
                      </a:r>
                    </a:p>
                  </a:txBody>
                  <a:tcPr/>
                </a:tc>
                <a:tc>
                  <a:txBody>
                    <a:bodyPr/>
                    <a:lstStyle/>
                    <a:p>
                      <a:r>
                        <a:rPr lang="en-IN" dirty="0"/>
                        <a:t>Medieval </a:t>
                      </a:r>
                      <a:r>
                        <a:rPr lang="en-IN" sz="1800" kern="1200" dirty="0">
                          <a:solidFill>
                            <a:schemeClr val="dk1"/>
                          </a:solidFill>
                          <a:effectLst/>
                          <a:latin typeface="+mn-lt"/>
                          <a:ea typeface="+mn-ea"/>
                          <a:cs typeface="+mn-cs"/>
                        </a:rPr>
                        <a:t>Indian History</a:t>
                      </a:r>
                      <a:endParaRPr lang="en-IN" dirty="0"/>
                    </a:p>
                  </a:txBody>
                  <a:tcPr/>
                </a:tc>
                <a:tc>
                  <a:txBody>
                    <a:bodyPr/>
                    <a:lstStyle/>
                    <a:p>
                      <a:endParaRPr lang="en-IN" dirty="0"/>
                    </a:p>
                  </a:txBody>
                  <a:tcPr/>
                </a:tc>
                <a:extLst>
                  <a:ext uri="{0D108BD9-81ED-4DB2-BD59-A6C34878D82A}">
                    <a16:rowId xmlns:a16="http://schemas.microsoft.com/office/drawing/2014/main" val="10008"/>
                  </a:ext>
                </a:extLst>
              </a:tr>
              <a:tr h="443412">
                <a:tc>
                  <a:txBody>
                    <a:bodyPr/>
                    <a:lstStyle/>
                    <a:p>
                      <a:r>
                        <a:rPr lang="en-IN" dirty="0"/>
                        <a:t>9.</a:t>
                      </a:r>
                    </a:p>
                  </a:txBody>
                  <a:tcPr/>
                </a:tc>
                <a:tc>
                  <a:txBody>
                    <a:bodyPr/>
                    <a:lstStyle/>
                    <a:p>
                      <a:r>
                        <a:rPr lang="en-IN" dirty="0" err="1"/>
                        <a:t>Dr.</a:t>
                      </a:r>
                      <a:r>
                        <a:rPr lang="en-IN" dirty="0"/>
                        <a:t> Mithilesh Mishra</a:t>
                      </a:r>
                    </a:p>
                  </a:txBody>
                  <a:tcPr/>
                </a:tc>
                <a:tc>
                  <a:txBody>
                    <a:bodyPr/>
                    <a:lstStyle/>
                    <a:p>
                      <a:r>
                        <a:rPr lang="en-IN" dirty="0"/>
                        <a:t>Assistant Professor, 07/12/2023</a:t>
                      </a:r>
                    </a:p>
                  </a:txBody>
                  <a:tcPr/>
                </a:tc>
                <a:tc>
                  <a:txBody>
                    <a:bodyPr/>
                    <a:lstStyle/>
                    <a:p>
                      <a:r>
                        <a:rPr lang="en-IN" dirty="0"/>
                        <a:t>8</a:t>
                      </a:r>
                    </a:p>
                  </a:txBody>
                  <a:tcPr/>
                </a:tc>
                <a:tc>
                  <a:txBody>
                    <a:bodyPr/>
                    <a:lstStyle/>
                    <a:p>
                      <a:r>
                        <a:rPr lang="en-IN" dirty="0"/>
                        <a:t>Ph.D.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800" kern="1200" dirty="0">
                          <a:solidFill>
                            <a:schemeClr val="dk1"/>
                          </a:solidFill>
                          <a:effectLst/>
                          <a:latin typeface="+mn-lt"/>
                          <a:ea typeface="+mn-ea"/>
                          <a:cs typeface="+mn-cs"/>
                        </a:rPr>
                        <a:t>Modern Indian History</a:t>
                      </a:r>
                      <a:endParaRPr lang="en-IN" dirty="0"/>
                    </a:p>
                  </a:txBody>
                  <a:tcPr/>
                </a:tc>
                <a:tc>
                  <a:txBody>
                    <a:bodyPr/>
                    <a:lstStyle/>
                    <a:p>
                      <a:endParaRPr lang="en-IN" dirty="0"/>
                    </a:p>
                  </a:txBody>
                  <a:tcPr/>
                </a:tc>
                <a:extLst>
                  <a:ext uri="{0D108BD9-81ED-4DB2-BD59-A6C34878D82A}">
                    <a16:rowId xmlns:a16="http://schemas.microsoft.com/office/drawing/2014/main" val="10009"/>
                  </a:ext>
                </a:extLst>
              </a:tr>
              <a:tr h="443412">
                <a:tc>
                  <a:txBody>
                    <a:bodyPr/>
                    <a:lstStyle/>
                    <a:p>
                      <a:r>
                        <a:rPr lang="en-IN" dirty="0"/>
                        <a:t>10.</a:t>
                      </a:r>
                    </a:p>
                  </a:txBody>
                  <a:tcPr/>
                </a:tc>
                <a:tc>
                  <a:txBody>
                    <a:bodyPr/>
                    <a:lstStyle/>
                    <a:p>
                      <a:r>
                        <a:rPr lang="en-IN" dirty="0" err="1"/>
                        <a:t>Dr.</a:t>
                      </a:r>
                      <a:r>
                        <a:rPr lang="en-IN" dirty="0"/>
                        <a:t> Chhaya </a:t>
                      </a:r>
                    </a:p>
                  </a:txBody>
                  <a:tcPr/>
                </a:tc>
                <a:tc>
                  <a:txBody>
                    <a:bodyPr/>
                    <a:lstStyle/>
                    <a:p>
                      <a:r>
                        <a:rPr lang="en-IN" dirty="0"/>
                        <a:t>Assistant Professor, 07/12/2023</a:t>
                      </a:r>
                    </a:p>
                  </a:txBody>
                  <a:tcPr/>
                </a:tc>
                <a:tc>
                  <a:txBody>
                    <a:bodyPr/>
                    <a:lstStyle/>
                    <a:p>
                      <a:r>
                        <a:rPr lang="en-IN" dirty="0"/>
                        <a:t>17</a:t>
                      </a:r>
                    </a:p>
                  </a:txBody>
                  <a:tcPr/>
                </a:tc>
                <a:tc>
                  <a:txBody>
                    <a:bodyPr/>
                    <a:lstStyle/>
                    <a:p>
                      <a:r>
                        <a:rPr lang="en-IN" dirty="0"/>
                        <a:t>Ph.D.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dirty="0"/>
                        <a:t>Ancient </a:t>
                      </a:r>
                      <a:r>
                        <a:rPr lang="en-IN" sz="1800" kern="1200" dirty="0">
                          <a:solidFill>
                            <a:schemeClr val="dk1"/>
                          </a:solidFill>
                          <a:effectLst/>
                          <a:latin typeface="+mn-lt"/>
                          <a:ea typeface="+mn-ea"/>
                          <a:cs typeface="+mn-cs"/>
                        </a:rPr>
                        <a:t>Indian History</a:t>
                      </a:r>
                      <a:endParaRPr lang="en-IN" dirty="0"/>
                    </a:p>
                  </a:txBody>
                  <a:tcPr/>
                </a:tc>
                <a:tc>
                  <a:txBody>
                    <a:bodyPr/>
                    <a:lstStyle/>
                    <a:p>
                      <a:endParaRPr lang="en-IN" dirty="0"/>
                    </a:p>
                  </a:txBody>
                  <a:tcPr/>
                </a:tc>
                <a:extLst>
                  <a:ext uri="{0D108BD9-81ED-4DB2-BD59-A6C34878D82A}">
                    <a16:rowId xmlns:a16="http://schemas.microsoft.com/office/drawing/2014/main" val="10010"/>
                  </a:ext>
                </a:extLst>
              </a:tr>
              <a:tr h="443412">
                <a:tc>
                  <a:txBody>
                    <a:bodyPr/>
                    <a:lstStyle/>
                    <a:p>
                      <a:r>
                        <a:rPr lang="en-IN" dirty="0"/>
                        <a:t>11. </a:t>
                      </a:r>
                    </a:p>
                  </a:txBody>
                  <a:tcPr/>
                </a:tc>
                <a:tc>
                  <a:txBody>
                    <a:bodyPr/>
                    <a:lstStyle/>
                    <a:p>
                      <a:r>
                        <a:rPr lang="en-IN" dirty="0" err="1"/>
                        <a:t>Dr.</a:t>
                      </a:r>
                      <a:r>
                        <a:rPr lang="en-IN" dirty="0"/>
                        <a:t> Puna Ram</a:t>
                      </a:r>
                    </a:p>
                  </a:txBody>
                  <a:tcPr/>
                </a:tc>
                <a:tc>
                  <a:txBody>
                    <a:bodyPr/>
                    <a:lstStyle/>
                    <a:p>
                      <a:r>
                        <a:rPr lang="en-IN" dirty="0"/>
                        <a:t>Assistant Professor, 01/01/2024</a:t>
                      </a:r>
                    </a:p>
                  </a:txBody>
                  <a:tcPr/>
                </a:tc>
                <a:tc>
                  <a:txBody>
                    <a:bodyPr/>
                    <a:lstStyle/>
                    <a:p>
                      <a:r>
                        <a:rPr lang="en-IN" dirty="0"/>
                        <a:t>1</a:t>
                      </a:r>
                    </a:p>
                  </a:txBody>
                  <a:tcPr/>
                </a:tc>
                <a:tc>
                  <a:txBody>
                    <a:bodyPr/>
                    <a:lstStyle/>
                    <a:p>
                      <a:r>
                        <a:rPr lang="en-IN" dirty="0"/>
                        <a:t>Ph.D.</a:t>
                      </a:r>
                    </a:p>
                  </a:txBody>
                  <a:tcPr/>
                </a:tc>
                <a:tc>
                  <a:txBody>
                    <a:bodyPr/>
                    <a:lstStyle/>
                    <a:p>
                      <a:r>
                        <a:rPr lang="en-IN" dirty="0"/>
                        <a:t>Ancient Indian History</a:t>
                      </a:r>
                    </a:p>
                  </a:txBody>
                  <a:tcPr/>
                </a:tc>
                <a:tc>
                  <a:txBody>
                    <a:bodyPr/>
                    <a:lstStyle/>
                    <a:p>
                      <a:endParaRPr lang="en-IN" dirty="0"/>
                    </a:p>
                  </a:txBody>
                  <a:tcPr/>
                </a:tc>
                <a:extLst>
                  <a:ext uri="{0D108BD9-81ED-4DB2-BD59-A6C34878D82A}">
                    <a16:rowId xmlns:a16="http://schemas.microsoft.com/office/drawing/2014/main" val="10011"/>
                  </a:ext>
                </a:extLst>
              </a:tr>
              <a:tr h="443412">
                <a:tc>
                  <a:txBody>
                    <a:bodyPr/>
                    <a:lstStyle/>
                    <a:p>
                      <a:r>
                        <a:rPr lang="en-IN" dirty="0"/>
                        <a:t>12. </a:t>
                      </a:r>
                    </a:p>
                  </a:txBody>
                  <a:tcPr/>
                </a:tc>
                <a:tc>
                  <a:txBody>
                    <a:bodyPr/>
                    <a:lstStyle/>
                    <a:p>
                      <a:r>
                        <a:rPr lang="en-IN" dirty="0" err="1"/>
                        <a:t>Dr.</a:t>
                      </a:r>
                      <a:r>
                        <a:rPr lang="en-IN" dirty="0"/>
                        <a:t> Madhwi </a:t>
                      </a:r>
                    </a:p>
                  </a:txBody>
                  <a:tcPr/>
                </a:tc>
                <a:tc>
                  <a:txBody>
                    <a:bodyPr/>
                    <a:lstStyle/>
                    <a:p>
                      <a:r>
                        <a:rPr lang="en-IN" dirty="0"/>
                        <a:t>Assistant Professor, 07/12/2023</a:t>
                      </a:r>
                    </a:p>
                  </a:txBody>
                  <a:tcPr/>
                </a:tc>
                <a:tc>
                  <a:txBody>
                    <a:bodyPr/>
                    <a:lstStyle/>
                    <a:p>
                      <a:r>
                        <a:rPr lang="en-IN" dirty="0"/>
                        <a:t>10</a:t>
                      </a:r>
                    </a:p>
                  </a:txBody>
                  <a:tcPr/>
                </a:tc>
                <a:tc>
                  <a:txBody>
                    <a:bodyPr/>
                    <a:lstStyle/>
                    <a:p>
                      <a:r>
                        <a:rPr lang="en-IN" dirty="0"/>
                        <a:t>Ph.D.</a:t>
                      </a:r>
                    </a:p>
                  </a:txBody>
                  <a:tcPr/>
                </a:tc>
                <a:tc>
                  <a:txBody>
                    <a:bodyPr/>
                    <a:lstStyle/>
                    <a:p>
                      <a:r>
                        <a:rPr lang="en-IN" sz="1800" kern="1200" dirty="0">
                          <a:solidFill>
                            <a:schemeClr val="dk1"/>
                          </a:solidFill>
                          <a:effectLst/>
                          <a:latin typeface="+mn-lt"/>
                          <a:ea typeface="+mn-ea"/>
                          <a:cs typeface="+mn-cs"/>
                        </a:rPr>
                        <a:t>Modern Indian History</a:t>
                      </a:r>
                      <a:endParaRPr lang="en-IN" dirty="0"/>
                    </a:p>
                  </a:txBody>
                  <a:tcPr/>
                </a:tc>
                <a:tc>
                  <a:txBody>
                    <a:bodyPr/>
                    <a:lstStyle/>
                    <a:p>
                      <a:r>
                        <a:rPr lang="en-IN" dirty="0"/>
                        <a:t>2 (Current Ph.D.)</a:t>
                      </a:r>
                    </a:p>
                  </a:txBody>
                  <a:tcPr/>
                </a:tc>
                <a:extLst>
                  <a:ext uri="{0D108BD9-81ED-4DB2-BD59-A6C34878D82A}">
                    <a16:rowId xmlns:a16="http://schemas.microsoft.com/office/drawing/2014/main" val="10012"/>
                  </a:ext>
                </a:extLst>
              </a:tr>
              <a:tr h="707486">
                <a:tc>
                  <a:txBody>
                    <a:bodyPr/>
                    <a:lstStyle/>
                    <a:p>
                      <a:r>
                        <a:rPr lang="en-IN" dirty="0"/>
                        <a:t>13.</a:t>
                      </a:r>
                    </a:p>
                  </a:txBody>
                  <a:tcPr/>
                </a:tc>
                <a:tc>
                  <a:txBody>
                    <a:bodyPr/>
                    <a:lstStyle/>
                    <a:p>
                      <a:r>
                        <a:rPr lang="en-IN" dirty="0" err="1"/>
                        <a:t>Dr.</a:t>
                      </a:r>
                      <a:r>
                        <a:rPr lang="en-IN" dirty="0"/>
                        <a:t> Ramesh Ram Patel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dirty="0"/>
                        <a:t>Assistant Professor, 08/12/2023</a:t>
                      </a:r>
                    </a:p>
                    <a:p>
                      <a:endParaRPr lang="en-IN" dirty="0"/>
                    </a:p>
                  </a:txBody>
                  <a:tcPr/>
                </a:tc>
                <a:tc>
                  <a:txBody>
                    <a:bodyPr/>
                    <a:lstStyle/>
                    <a:p>
                      <a:r>
                        <a:rPr lang="en-IN" dirty="0"/>
                        <a:t>1</a:t>
                      </a:r>
                    </a:p>
                  </a:txBody>
                  <a:tcPr/>
                </a:tc>
                <a:tc>
                  <a:txBody>
                    <a:bodyPr/>
                    <a:lstStyle/>
                    <a:p>
                      <a:r>
                        <a:rPr lang="en-IN" dirty="0"/>
                        <a:t>M.Phil.</a:t>
                      </a:r>
                    </a:p>
                  </a:txBody>
                  <a:tcPr/>
                </a:tc>
                <a:tc>
                  <a:txBody>
                    <a:bodyPr/>
                    <a:lstStyle/>
                    <a:p>
                      <a:r>
                        <a:rPr lang="en-IN" dirty="0"/>
                        <a:t>Modern Indian History</a:t>
                      </a:r>
                    </a:p>
                  </a:txBody>
                  <a:tcPr/>
                </a:tc>
                <a:tc>
                  <a:txBody>
                    <a:bodyPr/>
                    <a:lstStyle/>
                    <a:p>
                      <a:endParaRPr lang="en-IN" dirty="0"/>
                    </a:p>
                    <a:p>
                      <a:endParaRPr lang="en-IN" dirty="0"/>
                    </a:p>
                    <a:p>
                      <a:endParaRPr lang="en-IN" dirty="0"/>
                    </a:p>
                  </a:txBody>
                  <a:tcPr/>
                </a:tc>
                <a:extLst>
                  <a:ext uri="{0D108BD9-81ED-4DB2-BD59-A6C34878D82A}">
                    <a16:rowId xmlns:a16="http://schemas.microsoft.com/office/drawing/2014/main" val="10013"/>
                  </a:ext>
                </a:extLst>
              </a:tr>
              <a:tr h="707486">
                <a:tc>
                  <a:txBody>
                    <a:bodyPr/>
                    <a:lstStyle/>
                    <a:p>
                      <a:r>
                        <a:rPr lang="en-IN" dirty="0"/>
                        <a:t>14.</a:t>
                      </a:r>
                    </a:p>
                  </a:txBody>
                  <a:tcPr/>
                </a:tc>
                <a:tc>
                  <a:txBody>
                    <a:bodyPr/>
                    <a:lstStyle/>
                    <a:p>
                      <a:r>
                        <a:rPr lang="en-IN" dirty="0"/>
                        <a:t>Vacant</a:t>
                      </a:r>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a16="http://schemas.microsoft.com/office/drawing/2014/main" val="3151413839"/>
                  </a:ext>
                </a:extLst>
              </a:tr>
              <a:tr h="707486">
                <a:tc>
                  <a:txBody>
                    <a:bodyPr/>
                    <a:lstStyle/>
                    <a:p>
                      <a:r>
                        <a:rPr lang="en-IN" dirty="0"/>
                        <a:t>15.</a:t>
                      </a:r>
                    </a:p>
                  </a:txBody>
                  <a:tcPr/>
                </a:tc>
                <a:tc>
                  <a:txBody>
                    <a:bodyPr/>
                    <a:lstStyle/>
                    <a:p>
                      <a:r>
                        <a:rPr lang="en-IN" dirty="0"/>
                        <a:t>Vacant</a:t>
                      </a:r>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980855089"/>
                  </a:ext>
                </a:extLst>
              </a:tr>
            </a:tbl>
          </a:graphicData>
        </a:graphic>
      </p:graphicFrame>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D926-BCAE-DD06-0188-A99AF52FB126}"/>
              </a:ext>
            </a:extLst>
          </p:cNvPr>
          <p:cNvSpPr>
            <a:spLocks noGrp="1"/>
          </p:cNvSpPr>
          <p:nvPr>
            <p:ph type="title"/>
          </p:nvPr>
        </p:nvSpPr>
        <p:spPr/>
        <p:txBody>
          <a:bodyPr/>
          <a:lstStyle/>
          <a:p>
            <a:endParaRPr lang="en-IN"/>
          </a:p>
        </p:txBody>
      </p:sp>
      <p:graphicFrame>
        <p:nvGraphicFramePr>
          <p:cNvPr id="3" name="Table 2">
            <a:extLst>
              <a:ext uri="{FF2B5EF4-FFF2-40B4-BE49-F238E27FC236}">
                <a16:creationId xmlns:a16="http://schemas.microsoft.com/office/drawing/2014/main" id="{324B047F-D5F4-7E0F-6662-7DE9EE8E925D}"/>
              </a:ext>
            </a:extLst>
          </p:cNvPr>
          <p:cNvGraphicFramePr>
            <a:graphicFrameLocks noGrp="1"/>
          </p:cNvGraphicFramePr>
          <p:nvPr>
            <p:extLst>
              <p:ext uri="{D42A27DB-BD31-4B8C-83A1-F6EECF244321}">
                <p14:modId xmlns:p14="http://schemas.microsoft.com/office/powerpoint/2010/main" val="1753157078"/>
              </p:ext>
            </p:extLst>
          </p:nvPr>
        </p:nvGraphicFramePr>
        <p:xfrm>
          <a:off x="939800" y="612140"/>
          <a:ext cx="10515601" cy="5394960"/>
        </p:xfrm>
        <a:graphic>
          <a:graphicData uri="http://schemas.openxmlformats.org/drawingml/2006/table">
            <a:tbl>
              <a:tblPr firstRow="1" bandRow="1">
                <a:tableStyleId>{5C22544A-7EE6-4342-B048-85BDC9FD1C3A}</a:tableStyleId>
              </a:tblPr>
              <a:tblGrid>
                <a:gridCol w="1109068">
                  <a:extLst>
                    <a:ext uri="{9D8B030D-6E8A-4147-A177-3AD203B41FA5}">
                      <a16:colId xmlns:a16="http://schemas.microsoft.com/office/drawing/2014/main" val="546498574"/>
                    </a:ext>
                  </a:extLst>
                </a:gridCol>
                <a:gridCol w="4148733">
                  <a:extLst>
                    <a:ext uri="{9D8B030D-6E8A-4147-A177-3AD203B41FA5}">
                      <a16:colId xmlns:a16="http://schemas.microsoft.com/office/drawing/2014/main" val="3934113300"/>
                    </a:ext>
                  </a:extLst>
                </a:gridCol>
                <a:gridCol w="2628900">
                  <a:extLst>
                    <a:ext uri="{9D8B030D-6E8A-4147-A177-3AD203B41FA5}">
                      <a16:colId xmlns:a16="http://schemas.microsoft.com/office/drawing/2014/main" val="2177932883"/>
                    </a:ext>
                  </a:extLst>
                </a:gridCol>
                <a:gridCol w="2628900">
                  <a:extLst>
                    <a:ext uri="{9D8B030D-6E8A-4147-A177-3AD203B41FA5}">
                      <a16:colId xmlns:a16="http://schemas.microsoft.com/office/drawing/2014/main" val="429255249"/>
                    </a:ext>
                  </a:extLst>
                </a:gridCol>
              </a:tblGrid>
              <a:tr h="539425">
                <a:tc>
                  <a:txBody>
                    <a:bodyPr/>
                    <a:lstStyle/>
                    <a:p>
                      <a:r>
                        <a:rPr lang="en-IN" dirty="0"/>
                        <a:t>S.N.</a:t>
                      </a:r>
                    </a:p>
                  </a:txBody>
                  <a:tcPr/>
                </a:tc>
                <a:tc>
                  <a:txBody>
                    <a:bodyPr/>
                    <a:lstStyle/>
                    <a:p>
                      <a:r>
                        <a:rPr lang="en-IN" dirty="0"/>
                        <a:t>Name</a:t>
                      </a:r>
                    </a:p>
                  </a:txBody>
                  <a:tcPr/>
                </a:tc>
                <a:tc>
                  <a:txBody>
                    <a:bodyPr/>
                    <a:lstStyle/>
                    <a:p>
                      <a:r>
                        <a:rPr lang="en-IN" dirty="0"/>
                        <a:t>No. Paper Published in 2023-24</a:t>
                      </a:r>
                    </a:p>
                  </a:txBody>
                  <a:tcPr/>
                </a:tc>
                <a:tc>
                  <a:txBody>
                    <a:bodyPr/>
                    <a:lstStyle/>
                    <a:p>
                      <a:r>
                        <a:rPr lang="en-IN" dirty="0"/>
                        <a:t>No. of Books Published</a:t>
                      </a:r>
                    </a:p>
                  </a:txBody>
                  <a:tcPr/>
                </a:tc>
                <a:extLst>
                  <a:ext uri="{0D108BD9-81ED-4DB2-BD59-A6C34878D82A}">
                    <a16:rowId xmlns:a16="http://schemas.microsoft.com/office/drawing/2014/main" val="214331593"/>
                  </a:ext>
                </a:extLst>
              </a:tr>
              <a:tr h="358801">
                <a:tc>
                  <a:txBody>
                    <a:bodyPr/>
                    <a:lstStyle/>
                    <a:p>
                      <a:r>
                        <a:rPr lang="en-IN" dirty="0"/>
                        <a:t>1.</a:t>
                      </a:r>
                    </a:p>
                  </a:txBody>
                  <a:tcPr/>
                </a:tc>
                <a:tc>
                  <a:txBody>
                    <a:bodyPr/>
                    <a:lstStyle/>
                    <a:p>
                      <a:r>
                        <a:rPr lang="en-IN" dirty="0" err="1"/>
                        <a:t>Dr.</a:t>
                      </a:r>
                      <a:r>
                        <a:rPr lang="en-IN" dirty="0"/>
                        <a:t> Shakti Madhok</a:t>
                      </a:r>
                    </a:p>
                  </a:txBody>
                  <a:tcPr/>
                </a:tc>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060290616"/>
                  </a:ext>
                </a:extLst>
              </a:tr>
              <a:tr h="358801">
                <a:tc>
                  <a:txBody>
                    <a:bodyPr/>
                    <a:lstStyle/>
                    <a:p>
                      <a:r>
                        <a:rPr lang="en-IN" dirty="0"/>
                        <a:t>2.</a:t>
                      </a:r>
                    </a:p>
                  </a:txBody>
                  <a:tcPr/>
                </a:tc>
                <a:tc>
                  <a:txBody>
                    <a:bodyPr/>
                    <a:lstStyle/>
                    <a:p>
                      <a:r>
                        <a:rPr lang="en-IN" dirty="0" err="1"/>
                        <a:t>Dr.</a:t>
                      </a:r>
                      <a:r>
                        <a:rPr lang="en-IN" dirty="0"/>
                        <a:t> Fatima Hussain</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3171495221"/>
                  </a:ext>
                </a:extLst>
              </a:tr>
              <a:tr h="358801">
                <a:tc>
                  <a:txBody>
                    <a:bodyPr/>
                    <a:lstStyle/>
                    <a:p>
                      <a:r>
                        <a:rPr lang="en-IN" dirty="0"/>
                        <a:t>3.</a:t>
                      </a:r>
                    </a:p>
                  </a:txBody>
                  <a:tcPr/>
                </a:tc>
                <a:tc>
                  <a:txBody>
                    <a:bodyPr/>
                    <a:lstStyle/>
                    <a:p>
                      <a:r>
                        <a:rPr lang="en-IN" dirty="0" err="1"/>
                        <a:t>Dr.</a:t>
                      </a:r>
                      <a:r>
                        <a:rPr lang="en-IN" dirty="0"/>
                        <a:t> Dinesh Singh</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4279764375"/>
                  </a:ext>
                </a:extLst>
              </a:tr>
              <a:tr h="358801">
                <a:tc>
                  <a:txBody>
                    <a:bodyPr/>
                    <a:lstStyle/>
                    <a:p>
                      <a:r>
                        <a:rPr lang="en-IN" dirty="0"/>
                        <a:t>4.</a:t>
                      </a:r>
                    </a:p>
                  </a:txBody>
                  <a:tcPr/>
                </a:tc>
                <a:tc>
                  <a:txBody>
                    <a:bodyPr/>
                    <a:lstStyle/>
                    <a:p>
                      <a:r>
                        <a:rPr lang="en-IN" dirty="0" err="1"/>
                        <a:t>Dr.</a:t>
                      </a:r>
                      <a:r>
                        <a:rPr lang="en-IN" dirty="0"/>
                        <a:t> Nagendra Kumar</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1510523576"/>
                  </a:ext>
                </a:extLst>
              </a:tr>
              <a:tr h="358801">
                <a:tc>
                  <a:txBody>
                    <a:bodyPr/>
                    <a:lstStyle/>
                    <a:p>
                      <a:r>
                        <a:rPr lang="en-IN" dirty="0"/>
                        <a:t>5.</a:t>
                      </a:r>
                    </a:p>
                  </a:txBody>
                  <a:tcPr/>
                </a:tc>
                <a:tc>
                  <a:txBody>
                    <a:bodyPr/>
                    <a:lstStyle/>
                    <a:p>
                      <a:r>
                        <a:rPr lang="en-IN" dirty="0" err="1"/>
                        <a:t>Dr.</a:t>
                      </a:r>
                      <a:r>
                        <a:rPr lang="en-IN" dirty="0"/>
                        <a:t> Madhuri Sharma</a:t>
                      </a:r>
                    </a:p>
                  </a:txBody>
                  <a:tcPr/>
                </a:tc>
                <a:tc>
                  <a:txBody>
                    <a:bodyPr/>
                    <a:lstStyle/>
                    <a:p>
                      <a:r>
                        <a:rPr lang="en-IN" dirty="0"/>
                        <a:t>01</a:t>
                      </a:r>
                    </a:p>
                  </a:txBody>
                  <a:tcPr/>
                </a:tc>
                <a:tc>
                  <a:txBody>
                    <a:bodyPr/>
                    <a:lstStyle/>
                    <a:p>
                      <a:r>
                        <a:rPr lang="en-IN" dirty="0"/>
                        <a:t>01</a:t>
                      </a:r>
                    </a:p>
                  </a:txBody>
                  <a:tcPr/>
                </a:tc>
                <a:extLst>
                  <a:ext uri="{0D108BD9-81ED-4DB2-BD59-A6C34878D82A}">
                    <a16:rowId xmlns:a16="http://schemas.microsoft.com/office/drawing/2014/main" val="1642413142"/>
                  </a:ext>
                </a:extLst>
              </a:tr>
              <a:tr h="358801">
                <a:tc>
                  <a:txBody>
                    <a:bodyPr/>
                    <a:lstStyle/>
                    <a:p>
                      <a:r>
                        <a:rPr lang="en-IN" dirty="0"/>
                        <a:t>6.</a:t>
                      </a:r>
                    </a:p>
                  </a:txBody>
                  <a:tcPr/>
                </a:tc>
                <a:tc>
                  <a:txBody>
                    <a:bodyPr/>
                    <a:lstStyle/>
                    <a:p>
                      <a:r>
                        <a:rPr lang="en-IN" dirty="0" err="1"/>
                        <a:t>Dr.</a:t>
                      </a:r>
                      <a:r>
                        <a:rPr lang="en-IN" dirty="0"/>
                        <a:t> Jaspal Singh</a:t>
                      </a:r>
                    </a:p>
                  </a:txBody>
                  <a:tcPr/>
                </a:tc>
                <a:tc>
                  <a:txBody>
                    <a:bodyPr/>
                    <a:lstStyle/>
                    <a:p>
                      <a:r>
                        <a:rPr lang="en-IN" dirty="0"/>
                        <a:t>01</a:t>
                      </a:r>
                    </a:p>
                  </a:txBody>
                  <a:tcPr/>
                </a:tc>
                <a:tc>
                  <a:txBody>
                    <a:bodyPr/>
                    <a:lstStyle/>
                    <a:p>
                      <a:r>
                        <a:rPr lang="en-IN" dirty="0"/>
                        <a:t>01</a:t>
                      </a:r>
                    </a:p>
                  </a:txBody>
                  <a:tcPr/>
                </a:tc>
                <a:extLst>
                  <a:ext uri="{0D108BD9-81ED-4DB2-BD59-A6C34878D82A}">
                    <a16:rowId xmlns:a16="http://schemas.microsoft.com/office/drawing/2014/main" val="1142526719"/>
                  </a:ext>
                </a:extLst>
              </a:tr>
              <a:tr h="358801">
                <a:tc>
                  <a:txBody>
                    <a:bodyPr/>
                    <a:lstStyle/>
                    <a:p>
                      <a:r>
                        <a:rPr lang="en-IN" dirty="0"/>
                        <a:t>7.</a:t>
                      </a:r>
                    </a:p>
                  </a:txBody>
                  <a:tcPr/>
                </a:tc>
                <a:tc>
                  <a:txBody>
                    <a:bodyPr/>
                    <a:lstStyle/>
                    <a:p>
                      <a:r>
                        <a:rPr lang="en-IN" dirty="0"/>
                        <a:t>Mr. Levin NR</a:t>
                      </a:r>
                    </a:p>
                  </a:txBody>
                  <a:tcPr/>
                </a:tc>
                <a:tc>
                  <a:txBody>
                    <a:bodyPr/>
                    <a:lstStyle/>
                    <a:p>
                      <a:r>
                        <a:rPr lang="en-IN" dirty="0"/>
                        <a:t>01</a:t>
                      </a:r>
                    </a:p>
                  </a:txBody>
                  <a:tcPr/>
                </a:tc>
                <a:tc>
                  <a:txBody>
                    <a:bodyPr/>
                    <a:lstStyle/>
                    <a:p>
                      <a:endParaRPr lang="en-IN"/>
                    </a:p>
                  </a:txBody>
                  <a:tcPr/>
                </a:tc>
                <a:extLst>
                  <a:ext uri="{0D108BD9-81ED-4DB2-BD59-A6C34878D82A}">
                    <a16:rowId xmlns:a16="http://schemas.microsoft.com/office/drawing/2014/main" val="3506797703"/>
                  </a:ext>
                </a:extLst>
              </a:tr>
              <a:tr h="358801">
                <a:tc>
                  <a:txBody>
                    <a:bodyPr/>
                    <a:lstStyle/>
                    <a:p>
                      <a:r>
                        <a:rPr lang="en-IN" dirty="0"/>
                        <a:t>8.</a:t>
                      </a:r>
                    </a:p>
                  </a:txBody>
                  <a:tcPr/>
                </a:tc>
                <a:tc>
                  <a:txBody>
                    <a:bodyPr/>
                    <a:lstStyle/>
                    <a:p>
                      <a:r>
                        <a:rPr lang="en-IN" dirty="0"/>
                        <a:t>Ms. Shobhana Sinha</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3718756281"/>
                  </a:ext>
                </a:extLst>
              </a:tr>
              <a:tr h="358801">
                <a:tc>
                  <a:txBody>
                    <a:bodyPr/>
                    <a:lstStyle/>
                    <a:p>
                      <a:r>
                        <a:rPr lang="en-IN" dirty="0"/>
                        <a:t>9.</a:t>
                      </a:r>
                    </a:p>
                  </a:txBody>
                  <a:tcPr/>
                </a:tc>
                <a:tc>
                  <a:txBody>
                    <a:bodyPr/>
                    <a:lstStyle/>
                    <a:p>
                      <a:r>
                        <a:rPr lang="en-IN" dirty="0" err="1"/>
                        <a:t>Dr.</a:t>
                      </a:r>
                      <a:r>
                        <a:rPr lang="en-IN" dirty="0"/>
                        <a:t> Mithilesh Mishra</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1215639495"/>
                  </a:ext>
                </a:extLst>
              </a:tr>
              <a:tr h="358801">
                <a:tc>
                  <a:txBody>
                    <a:bodyPr/>
                    <a:lstStyle/>
                    <a:p>
                      <a:r>
                        <a:rPr lang="en-IN" dirty="0"/>
                        <a:t>10.</a:t>
                      </a:r>
                    </a:p>
                  </a:txBody>
                  <a:tcPr/>
                </a:tc>
                <a:tc>
                  <a:txBody>
                    <a:bodyPr/>
                    <a:lstStyle/>
                    <a:p>
                      <a:r>
                        <a:rPr lang="en-IN" dirty="0" err="1"/>
                        <a:t>Dr.</a:t>
                      </a:r>
                      <a:r>
                        <a:rPr lang="en-IN" dirty="0"/>
                        <a:t> Chhaya </a:t>
                      </a:r>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852632307"/>
                  </a:ext>
                </a:extLst>
              </a:tr>
              <a:tr h="358801">
                <a:tc>
                  <a:txBody>
                    <a:bodyPr/>
                    <a:lstStyle/>
                    <a:p>
                      <a:r>
                        <a:rPr lang="en-IN" dirty="0"/>
                        <a:t>11. </a:t>
                      </a:r>
                    </a:p>
                  </a:txBody>
                  <a:tcPr/>
                </a:tc>
                <a:tc>
                  <a:txBody>
                    <a:bodyPr/>
                    <a:lstStyle/>
                    <a:p>
                      <a:r>
                        <a:rPr lang="en-IN" dirty="0" err="1"/>
                        <a:t>Dr.</a:t>
                      </a:r>
                      <a:r>
                        <a:rPr lang="en-IN" dirty="0"/>
                        <a:t> Puna Ram</a:t>
                      </a:r>
                    </a:p>
                  </a:txBody>
                  <a:tcPr/>
                </a:tc>
                <a:tc>
                  <a:txBody>
                    <a:bodyPr/>
                    <a:lstStyle/>
                    <a:p>
                      <a:endParaRPr lang="en-IN"/>
                    </a:p>
                  </a:txBody>
                  <a:tcPr/>
                </a:tc>
                <a:tc>
                  <a:txBody>
                    <a:bodyPr/>
                    <a:lstStyle/>
                    <a:p>
                      <a:r>
                        <a:rPr lang="en-IN" dirty="0"/>
                        <a:t>01</a:t>
                      </a:r>
                    </a:p>
                  </a:txBody>
                  <a:tcPr/>
                </a:tc>
                <a:extLst>
                  <a:ext uri="{0D108BD9-81ED-4DB2-BD59-A6C34878D82A}">
                    <a16:rowId xmlns:a16="http://schemas.microsoft.com/office/drawing/2014/main" val="1909216191"/>
                  </a:ext>
                </a:extLst>
              </a:tr>
              <a:tr h="358801">
                <a:tc>
                  <a:txBody>
                    <a:bodyPr/>
                    <a:lstStyle/>
                    <a:p>
                      <a:r>
                        <a:rPr lang="en-IN" dirty="0"/>
                        <a:t>12. </a:t>
                      </a:r>
                    </a:p>
                  </a:txBody>
                  <a:tcPr/>
                </a:tc>
                <a:tc>
                  <a:txBody>
                    <a:bodyPr/>
                    <a:lstStyle/>
                    <a:p>
                      <a:r>
                        <a:rPr lang="en-IN" dirty="0" err="1"/>
                        <a:t>Dr.</a:t>
                      </a:r>
                      <a:r>
                        <a:rPr lang="en-IN" dirty="0"/>
                        <a:t> Madhwi </a:t>
                      </a:r>
                    </a:p>
                  </a:txBody>
                  <a:tcPr/>
                </a:tc>
                <a:tc>
                  <a:txBody>
                    <a:bodyPr/>
                    <a:lstStyle/>
                    <a:p>
                      <a:r>
                        <a:rPr lang="en-IN" dirty="0"/>
                        <a:t>02</a:t>
                      </a:r>
                    </a:p>
                  </a:txBody>
                  <a:tcPr/>
                </a:tc>
                <a:tc>
                  <a:txBody>
                    <a:bodyPr/>
                    <a:lstStyle/>
                    <a:p>
                      <a:r>
                        <a:rPr lang="en-IN" dirty="0"/>
                        <a:t>01</a:t>
                      </a:r>
                    </a:p>
                  </a:txBody>
                  <a:tcPr/>
                </a:tc>
                <a:extLst>
                  <a:ext uri="{0D108BD9-81ED-4DB2-BD59-A6C34878D82A}">
                    <a16:rowId xmlns:a16="http://schemas.microsoft.com/office/drawing/2014/main" val="1320186968"/>
                  </a:ext>
                </a:extLst>
              </a:tr>
              <a:tr h="358801">
                <a:tc>
                  <a:txBody>
                    <a:bodyPr/>
                    <a:lstStyle/>
                    <a:p>
                      <a:r>
                        <a:rPr lang="en-IN" dirty="0"/>
                        <a:t>13.</a:t>
                      </a:r>
                    </a:p>
                  </a:txBody>
                  <a:tcPr/>
                </a:tc>
                <a:tc>
                  <a:txBody>
                    <a:bodyPr/>
                    <a:lstStyle/>
                    <a:p>
                      <a:r>
                        <a:rPr lang="en-IN" dirty="0" err="1"/>
                        <a:t>Dr.</a:t>
                      </a:r>
                      <a:r>
                        <a:rPr lang="en-IN" dirty="0"/>
                        <a:t> Ramesh Ram Patel</a:t>
                      </a:r>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1306145101"/>
                  </a:ext>
                </a:extLst>
              </a:tr>
            </a:tbl>
          </a:graphicData>
        </a:graphic>
      </p:graphicFrame>
    </p:spTree>
    <p:extLst>
      <p:ext uri="{BB962C8B-B14F-4D97-AF65-F5344CB8AC3E}">
        <p14:creationId xmlns:p14="http://schemas.microsoft.com/office/powerpoint/2010/main" val="77975331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3151"/>
          </a:xfrm>
        </p:spPr>
        <p:txBody>
          <a:bodyPr>
            <a:noAutofit/>
          </a:bodyPr>
          <a:lstStyle/>
          <a:p>
            <a:r>
              <a:rPr lang="en-IN" dirty="0">
                <a:latin typeface="Constantia" panose="02030602050306030303" pitchFamily="18" charset="0"/>
              </a:rPr>
              <a:t>FACULTY PROFILE</a:t>
            </a:r>
          </a:p>
        </p:txBody>
      </p:sp>
      <p:sp>
        <p:nvSpPr>
          <p:cNvPr id="3" name="Content Placeholder 2"/>
          <p:cNvSpPr>
            <a:spLocks noGrp="1"/>
          </p:cNvSpPr>
          <p:nvPr>
            <p:ph idx="1"/>
          </p:nvPr>
        </p:nvSpPr>
        <p:spPr>
          <a:xfrm>
            <a:off x="838200" y="1152963"/>
            <a:ext cx="10515600" cy="4606706"/>
          </a:xfrm>
        </p:spPr>
        <p:txBody>
          <a:bodyPr>
            <a:normAutofit fontScale="92500" lnSpcReduction="20000"/>
          </a:bodyPr>
          <a:lstStyle/>
          <a:p>
            <a:r>
              <a:rPr lang="en-IN" dirty="0">
                <a:latin typeface="Constantia" panose="02030602050306030303" pitchFamily="18" charset="0"/>
              </a:rPr>
              <a:t>The History Faculty of Bharati College is a qualified, committed and enthusiastic group comprising 13 members.</a:t>
            </a:r>
          </a:p>
          <a:p>
            <a:r>
              <a:rPr lang="en-IN" dirty="0">
                <a:latin typeface="Constantia" panose="02030602050306030303" pitchFamily="18" charset="0"/>
              </a:rPr>
              <a:t>Most members have produced new knowledge in their fields and contributed to original scholarship.</a:t>
            </a:r>
          </a:p>
          <a:p>
            <a:r>
              <a:rPr lang="en-IN" dirty="0">
                <a:latin typeface="Constantia" panose="02030602050306030303" pitchFamily="18" charset="0"/>
              </a:rPr>
              <a:t>Eleven books on significant topics have been authored by  teachers of the department at different times, including by Dr. Shakti Madhok, Dr. Fatima Hussain, Dr. Madhuri Sharma, Dr. Jaspal Singh, Dr. Chaya and Dr. Punaram.  Dr. Madhwi has designed an online module on European history for the Swayam Prabha channel of IIT Kanpur.</a:t>
            </a:r>
          </a:p>
          <a:p>
            <a:r>
              <a:rPr lang="en-IN" dirty="0">
                <a:latin typeface="Constantia" panose="02030602050306030303" pitchFamily="18" charset="0"/>
              </a:rPr>
              <a:t>Most members have published in UGC Care or Peer Reviewed journals. In the two years under review- Dr. Madhuri’s, Dr. Puna Ram’s and Dr. Mithilesh’s research have featured in important publications.</a:t>
            </a:r>
          </a:p>
          <a:p>
            <a:r>
              <a:rPr lang="en-IN" dirty="0">
                <a:latin typeface="Constantia" panose="02030602050306030303" pitchFamily="18" charset="0"/>
              </a:rPr>
              <a:t>The following slides contain a general list of publications across the years of the Department faculty which reflect the diverse interests and academic specializations of members of the </a:t>
            </a:r>
            <a:r>
              <a:rPr lang="en-IN" dirty="0" err="1">
                <a:latin typeface="Constantia" panose="02030602050306030303" pitchFamily="18" charset="0"/>
              </a:rPr>
              <a:t>Deptt</a:t>
            </a:r>
            <a:r>
              <a:rPr lang="en-IN" dirty="0">
                <a:latin typeface="Constantia" panose="02030602050306030303" pitchFamily="18" charset="0"/>
              </a:rPr>
              <a:t>.</a:t>
            </a:r>
          </a:p>
        </p:txBody>
      </p:sp>
      <p:sp>
        <p:nvSpPr>
          <p:cNvPr id="6" name="Rectangle 3"/>
          <p:cNvSpPr>
            <a:spLocks noChangeArrowheads="1"/>
          </p:cNvSpPr>
          <p:nvPr/>
        </p:nvSpPr>
        <p:spPr bwMode="auto">
          <a:xfrm>
            <a:off x="0" y="-1846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610" y="490220"/>
            <a:ext cx="9603105" cy="564515"/>
          </a:xfrm>
        </p:spPr>
        <p:txBody>
          <a:bodyPr/>
          <a:lstStyle/>
          <a:p>
            <a:r>
              <a:rPr lang="en-IN" altLang="en-US" sz="2400" dirty="0"/>
              <a:t>Recent academic accomplishments- </a:t>
            </a:r>
          </a:p>
        </p:txBody>
      </p:sp>
      <p:pic>
        <p:nvPicPr>
          <p:cNvPr id="4" name="Content Placeholder 3"/>
          <p:cNvPicPr>
            <a:picLocks noGrp="1" noChangeAspect="1"/>
          </p:cNvPicPr>
          <p:nvPr>
            <p:ph idx="1"/>
          </p:nvPr>
        </p:nvPicPr>
        <p:blipFill>
          <a:blip r:embed="rId2"/>
          <a:stretch>
            <a:fillRect/>
          </a:stretch>
        </p:blipFill>
        <p:spPr>
          <a:xfrm>
            <a:off x="1088390" y="863600"/>
            <a:ext cx="10519410" cy="5113655"/>
          </a:xfrm>
          <a:prstGeom prst="rect">
            <a:avLst/>
          </a:prstGeom>
        </p:spPr>
      </p:pic>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17499"/>
            <a:ext cx="9603275" cy="1049235"/>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6990" y="1450340"/>
            <a:ext cx="9404350" cy="4392295"/>
          </a:xfrm>
          <a:prstGeom prst="rect">
            <a:avLst/>
          </a:prstGeom>
        </p:spPr>
      </p:pic>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545" y="804545"/>
            <a:ext cx="9361170" cy="564515"/>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52525" y="1368425"/>
            <a:ext cx="9437370" cy="4436745"/>
          </a:xfrm>
          <a:prstGeom prst="rect">
            <a:avLst/>
          </a:prstGeom>
        </p:spPr>
      </p:pic>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130935" y="1047750"/>
            <a:ext cx="8924925" cy="4813300"/>
          </a:xfrm>
          <a:prstGeom prst="rect">
            <a:avLst/>
          </a:prstGeom>
        </p:spPr>
      </p:pic>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70355" y="1495425"/>
            <a:ext cx="8844280" cy="4391660"/>
          </a:xfrm>
          <a:prstGeom prst="rect">
            <a:avLst/>
          </a:prstGeom>
        </p:spPr>
      </p:pic>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67"/>
            <a:ext cx="10515600" cy="594994"/>
          </a:xfrm>
        </p:spPr>
        <p:txBody>
          <a:bodyPr>
            <a:normAutofit/>
          </a:bodyPr>
          <a:lstStyle/>
          <a:p>
            <a:r>
              <a:rPr lang="en-IN" dirty="0">
                <a:latin typeface="Constantia" panose="02030602050306030303" pitchFamily="18" charset="0"/>
              </a:rPr>
              <a:t>VISION OF THE DEPARTMENT</a:t>
            </a:r>
          </a:p>
        </p:txBody>
      </p:sp>
      <p:sp useBgFill="1">
        <p:nvSpPr>
          <p:cNvPr id="3" name="Content Placeholder 2"/>
          <p:cNvSpPr>
            <a:spLocks noGrp="1"/>
          </p:cNvSpPr>
          <p:nvPr>
            <p:ph idx="1"/>
          </p:nvPr>
        </p:nvSpPr>
        <p:spPr>
          <a:xfrm>
            <a:off x="445008" y="608811"/>
            <a:ext cx="11301984" cy="5455658"/>
          </a:xfrm>
        </p:spPr>
        <p:txBody>
          <a:bodyPr>
            <a:normAutofit fontScale="92500" lnSpcReduction="10000"/>
          </a:bodyPr>
          <a:lstStyle/>
          <a:p>
            <a:pPr>
              <a:lnSpc>
                <a:spcPct val="107000"/>
              </a:lnSpc>
              <a:spcAft>
                <a:spcPts val="800"/>
              </a:spcAft>
              <a:buFont typeface="Wingdings" panose="05000000000000000000" pitchFamily="2" charset="2"/>
              <a:buChar char="Ø"/>
            </a:pPr>
            <a:r>
              <a:rPr lang="en-IN" sz="1800" kern="100" dirty="0">
                <a:effectLst/>
                <a:latin typeface="Constantia" panose="02030602050306030303" pitchFamily="18" charset="0"/>
                <a:ea typeface="Calibri" panose="020F0502020204030204" pitchFamily="34" charset="0"/>
                <a:cs typeface="Mangal" panose="02040503050203030202" pitchFamily="18" charset="0"/>
              </a:rPr>
              <a:t>The Vision of the Department is to inculcate in our students an original and informed approach to historical change, as well as to introduce them to the complexities of the Historian’s craft. Students are exposed to the primary sources/archive, but also taught about the politics behind the production of the archive. By thus, contextualizing their historical engagement with </a:t>
            </a:r>
            <a:r>
              <a:rPr lang="en-IN" sz="1800" i="1" kern="100" dirty="0">
                <a:effectLst/>
                <a:latin typeface="Constantia" panose="02030602050306030303" pitchFamily="18" charset="0"/>
                <a:ea typeface="Calibri" panose="020F0502020204030204" pitchFamily="34" charset="0"/>
                <a:cs typeface="Mangal" panose="02040503050203030202" pitchFamily="18" charset="0"/>
              </a:rPr>
              <a:t>political, social, cultural, and economic processes</a:t>
            </a:r>
            <a:r>
              <a:rPr lang="en-IN" sz="1800" kern="100" dirty="0">
                <a:effectLst/>
                <a:latin typeface="Constantia" panose="02030602050306030303" pitchFamily="18" charset="0"/>
                <a:ea typeface="Calibri" panose="020F0502020204030204" pitchFamily="34" charset="0"/>
                <a:cs typeface="Mangal" panose="02040503050203030202" pitchFamily="18" charset="0"/>
              </a:rPr>
              <a:t>, the Department equips its students with a basic but deep understanding of the contemporary world- a particularly valuable asset when they enter the workforce. </a:t>
            </a:r>
            <a:r>
              <a:rPr lang="en-IN" sz="1800" kern="100" dirty="0">
                <a:latin typeface="Constantia" panose="02030602050306030303" pitchFamily="18" charset="0"/>
                <a:ea typeface="Calibri" panose="020F0502020204030204" pitchFamily="34" charset="0"/>
                <a:cs typeface="Mangal" panose="02040503050203030202" pitchFamily="18" charset="0"/>
              </a:rPr>
              <a:t>I</a:t>
            </a:r>
            <a:r>
              <a:rPr lang="en-IN" sz="1800" kern="100" dirty="0">
                <a:effectLst/>
                <a:latin typeface="Constantia" panose="02030602050306030303" pitchFamily="18" charset="0"/>
                <a:ea typeface="Calibri" panose="020F0502020204030204" pitchFamily="34" charset="0"/>
                <a:cs typeface="Mangal" panose="02040503050203030202" pitchFamily="18" charset="0"/>
              </a:rPr>
              <a:t>n consonance with the vision statement of the College, the Department is dedicated to advancing the cause of women’s education.</a:t>
            </a:r>
          </a:p>
          <a:p>
            <a:pPr>
              <a:lnSpc>
                <a:spcPct val="107000"/>
              </a:lnSpc>
              <a:spcAft>
                <a:spcPts val="800"/>
              </a:spcAft>
              <a:buFont typeface="Wingdings" panose="05000000000000000000" pitchFamily="2" charset="2"/>
              <a:buChar char="Ø"/>
            </a:pPr>
            <a:r>
              <a:rPr lang="en-IN" sz="1800" kern="100" dirty="0">
                <a:effectLst/>
                <a:latin typeface="Constantia" panose="02030602050306030303" pitchFamily="18" charset="0"/>
                <a:ea typeface="Calibri" panose="020F0502020204030204" pitchFamily="34" charset="0"/>
                <a:cs typeface="Mangal" panose="02040503050203030202" pitchFamily="18" charset="0"/>
              </a:rPr>
              <a:t>After completing their graduation, the students will:</a:t>
            </a:r>
          </a:p>
          <a:p>
            <a:pPr marL="342900" lvl="0" indent="-342900">
              <a:lnSpc>
                <a:spcPct val="107000"/>
              </a:lnSpc>
              <a:buFont typeface="+mj-lt"/>
              <a:buAutoNum type="arabicParenR"/>
            </a:pPr>
            <a:r>
              <a:rPr lang="en-IN" sz="1800" kern="100" dirty="0">
                <a:effectLst/>
                <a:latin typeface="Constantia" panose="02030602050306030303" pitchFamily="18" charset="0"/>
                <a:ea typeface="Calibri" panose="020F0502020204030204" pitchFamily="34" charset="0"/>
                <a:cs typeface="Mangal" panose="02040503050203030202" pitchFamily="18" charset="0"/>
              </a:rPr>
              <a:t>Have a solid grasp of the course of Indian history from prehistoric to contemporary times</a:t>
            </a:r>
          </a:p>
          <a:p>
            <a:pPr marL="342900" lvl="0" indent="-342900">
              <a:lnSpc>
                <a:spcPct val="107000"/>
              </a:lnSpc>
              <a:buFont typeface="+mj-lt"/>
              <a:buAutoNum type="arabicParenR"/>
            </a:pPr>
            <a:r>
              <a:rPr lang="en-IN" sz="1800" kern="100" dirty="0">
                <a:effectLst/>
                <a:latin typeface="Constantia" panose="02030602050306030303" pitchFamily="18" charset="0"/>
                <a:ea typeface="Calibri" panose="020F0502020204030204" pitchFamily="34" charset="0"/>
                <a:cs typeface="Mangal" panose="02040503050203030202" pitchFamily="18" charset="0"/>
              </a:rPr>
              <a:t>Be aware of the significant developments </a:t>
            </a:r>
            <a:r>
              <a:rPr lang="en-IN" sz="1800" kern="100" dirty="0">
                <a:latin typeface="Constantia" panose="02030602050306030303" pitchFamily="18" charset="0"/>
                <a:ea typeface="Calibri" panose="020F0502020204030204" pitchFamily="34" charset="0"/>
                <a:cs typeface="Mangal" panose="02040503050203030202" pitchFamily="18" charset="0"/>
              </a:rPr>
              <a:t>of</a:t>
            </a:r>
            <a:r>
              <a:rPr lang="en-IN" sz="1800" kern="100" dirty="0">
                <a:effectLst/>
                <a:latin typeface="Constantia" panose="02030602050306030303" pitchFamily="18" charset="0"/>
                <a:ea typeface="Calibri" panose="020F0502020204030204" pitchFamily="34" charset="0"/>
                <a:cs typeface="Mangal" panose="02040503050203030202" pitchFamily="18" charset="0"/>
              </a:rPr>
              <a:t> world history</a:t>
            </a:r>
          </a:p>
          <a:p>
            <a:pPr marL="342900" lvl="0" indent="-342900">
              <a:lnSpc>
                <a:spcPct val="107000"/>
              </a:lnSpc>
              <a:spcAft>
                <a:spcPts val="800"/>
              </a:spcAft>
              <a:buFont typeface="+mj-lt"/>
              <a:buAutoNum type="arabicParenR"/>
            </a:pPr>
            <a:r>
              <a:rPr lang="en-IN" sz="1800" kern="100" dirty="0">
                <a:effectLst/>
                <a:latin typeface="Constantia" panose="02030602050306030303" pitchFamily="18" charset="0"/>
                <a:ea typeface="Calibri" panose="020F0502020204030204" pitchFamily="34" charset="0"/>
                <a:cs typeface="Mangal" panose="02040503050203030202" pitchFamily="18" charset="0"/>
              </a:rPr>
              <a:t>Possess developed skills such as effective writing and critical analysis</a:t>
            </a:r>
          </a:p>
          <a:p>
            <a:pPr>
              <a:buFont typeface="Wingdings" panose="05000000000000000000" pitchFamily="2" charset="2"/>
              <a:buChar char="Ø"/>
            </a:pPr>
            <a:r>
              <a:rPr lang="en-IN" sz="1800" dirty="0">
                <a:effectLst/>
                <a:latin typeface="Constantia" panose="02030602050306030303" pitchFamily="18" charset="0"/>
                <a:ea typeface="Calibri" panose="020F0502020204030204" pitchFamily="34" charset="0"/>
                <a:cs typeface="Mangal" panose="02040503050203030202" pitchFamily="18" charset="0"/>
              </a:rPr>
              <a:t>Our courses prepare our students to pursue a wide range of careers in the legal field, education, civil services, archives, and museum, management, heritage and tourism, archaeology, judiciary, social art and social psychology and journalism etc. The department of history adopts the universal design to learning so as to create classroom that are responsive to the needs of multi-lingual, multi-level, and multi-cultural students. This inclusive approaches enables learners from diverse background to engage more meaningfully with historical studies.</a:t>
            </a:r>
          </a:p>
          <a:p>
            <a:pPr marL="0" indent="0">
              <a:buNone/>
            </a:pP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31670" y="1853565"/>
            <a:ext cx="7771130" cy="3900170"/>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IN" altLang="en-US" sz="4800"/>
              <a:t>PREVIOUS PUBLICATIONS</a:t>
            </a: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29" y="317279"/>
            <a:ext cx="11989942" cy="64008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5209"/>
            <a:ext cx="12092683" cy="6503542"/>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2" y="205484"/>
            <a:ext cx="11959119" cy="6380252"/>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7" y="195209"/>
            <a:ext cx="11938571" cy="6662791"/>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467" y="123290"/>
            <a:ext cx="11948845" cy="663710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757"/>
            <a:ext cx="12192000" cy="6554913"/>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290"/>
            <a:ext cx="11907747" cy="6626831"/>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2544"/>
          </a:xfrm>
        </p:spPr>
        <p:txBody>
          <a:bodyPr/>
          <a:lstStyle/>
          <a:p>
            <a:r>
              <a:rPr lang="en-IN" b="1" dirty="0"/>
              <a:t>PRAVAH</a:t>
            </a:r>
          </a:p>
        </p:txBody>
      </p:sp>
      <p:sp>
        <p:nvSpPr>
          <p:cNvPr id="3" name="Content Placeholder 2"/>
          <p:cNvSpPr>
            <a:spLocks noGrp="1"/>
          </p:cNvSpPr>
          <p:nvPr>
            <p:ph idx="1"/>
          </p:nvPr>
        </p:nvSpPr>
        <p:spPr>
          <a:xfrm>
            <a:off x="59302" y="1070450"/>
            <a:ext cx="10515600" cy="5604669"/>
          </a:xfrm>
        </p:spPr>
        <p:txBody>
          <a:bodyPr>
            <a:normAutofit/>
          </a:bodyPr>
          <a:lstStyle/>
          <a:p>
            <a:r>
              <a:rPr lang="en-IN" sz="2800" b="1" dirty="0">
                <a:latin typeface="Constantia" panose="02030602050306030303" pitchFamily="18" charset="0"/>
              </a:rPr>
              <a:t>Pravah is the Departmental Society-  </a:t>
            </a:r>
            <a:r>
              <a:rPr lang="en-IN" sz="2800" dirty="0">
                <a:latin typeface="Constantia" panose="02030602050306030303" pitchFamily="18" charset="0"/>
              </a:rPr>
              <a:t>a space for students to learn in real time as well as connect to the larger campus community. </a:t>
            </a:r>
          </a:p>
          <a:p>
            <a:r>
              <a:rPr lang="en-IN" sz="2800" kern="0" dirty="0">
                <a:effectLst/>
                <a:latin typeface="Constantia" panose="02030602050306030303" pitchFamily="18" charset="0"/>
                <a:ea typeface="Times New Roman" panose="02020603050405020304" pitchFamily="18" charset="0"/>
                <a:cs typeface="Mangal" panose="02040503050203030202" pitchFamily="18" charset="0"/>
              </a:rPr>
              <a:t>The learning starts at the outset, when candidates are chosen through elections to fill office- </a:t>
            </a:r>
            <a:r>
              <a:rPr lang="en-IN" sz="2800" kern="0" dirty="0">
                <a:latin typeface="Constantia" panose="02030602050306030303" pitchFamily="18" charset="0"/>
                <a:ea typeface="Times New Roman" panose="02020603050405020304" pitchFamily="18" charset="0"/>
                <a:cs typeface="Mangal" panose="02040503050203030202" pitchFamily="18" charset="0"/>
              </a:rPr>
              <a:t>for many, their fist </a:t>
            </a:r>
            <a:r>
              <a:rPr lang="en-IN" sz="2800" kern="0" dirty="0">
                <a:effectLst/>
                <a:latin typeface="Constantia" panose="02030602050306030303" pitchFamily="18" charset="0"/>
                <a:ea typeface="Times New Roman" panose="02020603050405020304" pitchFamily="18" charset="0"/>
                <a:cs typeface="Mangal" panose="02040503050203030202" pitchFamily="18" charset="0"/>
              </a:rPr>
              <a:t>experience of the democratic enterprise.</a:t>
            </a:r>
            <a:br>
              <a:rPr lang="en-IN" sz="2800" kern="0" dirty="0">
                <a:effectLst/>
                <a:latin typeface="Constantia" panose="02030602050306030303" pitchFamily="18" charset="0"/>
                <a:ea typeface="Times New Roman" panose="02020603050405020304" pitchFamily="18" charset="0"/>
                <a:cs typeface="Mangal" panose="02040503050203030202" pitchFamily="18" charset="0"/>
              </a:rPr>
            </a:br>
            <a:br>
              <a:rPr lang="en-IN" sz="2800" kern="0" dirty="0">
                <a:effectLst/>
                <a:latin typeface="Constantia" panose="02030602050306030303" pitchFamily="18" charset="0"/>
                <a:ea typeface="Times New Roman" panose="02020603050405020304" pitchFamily="18" charset="0"/>
                <a:cs typeface="Mangal" panose="02040503050203030202" pitchFamily="18" charset="0"/>
              </a:rPr>
            </a:br>
            <a:r>
              <a:rPr lang="en-IN" sz="2800" kern="0" dirty="0">
                <a:effectLst/>
                <a:latin typeface="Constantia" panose="02030602050306030303" pitchFamily="18" charset="0"/>
                <a:ea typeface="Times New Roman" panose="02020603050405020304" pitchFamily="18" charset="0"/>
                <a:cs typeface="Mangal" panose="02040503050203030202" pitchFamily="18" charset="0"/>
              </a:rPr>
              <a:t>Apart from these scholarly initiatives, educational excursions were also conducted.</a:t>
            </a:r>
            <a:endParaRPr lang="en-IN" sz="2800" kern="100" dirty="0">
              <a:effectLst/>
              <a:latin typeface="Constantia" panose="02030602050306030303" pitchFamily="18" charset="0"/>
              <a:ea typeface="Calibri" panose="020F0502020204030204" pitchFamily="34" charset="0"/>
              <a:cs typeface="Mangal" panose="02040503050203030202" pitchFamily="18" charset="0"/>
            </a:endParaRPr>
          </a:p>
          <a:p>
            <a:endParaRPr lang="en-IN"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3840" y="0"/>
            <a:ext cx="1788160" cy="1442720"/>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9E68-7091-68DA-7F18-2F110503D36F}"/>
              </a:ext>
            </a:extLst>
          </p:cNvPr>
          <p:cNvSpPr>
            <a:spLocks noGrp="1"/>
          </p:cNvSpPr>
          <p:nvPr>
            <p:ph type="title"/>
          </p:nvPr>
        </p:nvSpPr>
        <p:spPr/>
        <p:txBody>
          <a:bodyPr/>
          <a:lstStyle/>
          <a:p>
            <a:r>
              <a:rPr lang="en-IN" dirty="0"/>
              <a:t>B.A. Hons. And B.A. Prog.</a:t>
            </a:r>
            <a:br>
              <a:rPr lang="en-IN" dirty="0"/>
            </a:br>
            <a:r>
              <a:rPr lang="en-IN" sz="1800" b="1" dirty="0"/>
              <a:t>Popularity of the History discipline is reflected in the given graph</a:t>
            </a:r>
          </a:p>
        </p:txBody>
      </p:sp>
      <p:pic>
        <p:nvPicPr>
          <p:cNvPr id="1026" name="Picture 2">
            <a:extLst>
              <a:ext uri="{FF2B5EF4-FFF2-40B4-BE49-F238E27FC236}">
                <a16:creationId xmlns:a16="http://schemas.microsoft.com/office/drawing/2014/main" id="{F6EBA3EB-671C-CAFE-0F87-707F676548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700" y="2016125"/>
            <a:ext cx="10287000" cy="40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09583"/>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tile tx="0" ty="0" sx="100000" sy="100000" flip="none" algn="tl"/>
        </a:blip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flipH="1">
            <a:off x="10721084" y="0"/>
            <a:ext cx="1320800" cy="487680"/>
          </a:xfrm>
        </p:spPr>
        <p:txBody>
          <a:bodyPr/>
          <a:lstStyle/>
          <a:p>
            <a:r>
              <a:rPr lang="en-IN" sz="1400" b="1" dirty="0">
                <a:solidFill>
                  <a:schemeClr val="accent2">
                    <a:lumMod val="50000"/>
                  </a:schemeClr>
                </a:solidFill>
              </a:rPr>
              <a:t>PRAVAH</a:t>
            </a:r>
          </a:p>
        </p:txBody>
      </p:sp>
      <p:sp>
        <p:nvSpPr>
          <p:cNvPr id="3" name="Content Placeholder 2"/>
          <p:cNvSpPr>
            <a:spLocks noGrp="1"/>
          </p:cNvSpPr>
          <p:nvPr>
            <p:ph idx="1"/>
          </p:nvPr>
        </p:nvSpPr>
        <p:spPr>
          <a:xfrm>
            <a:off x="472440" y="894716"/>
            <a:ext cx="10515600" cy="4351338"/>
          </a:xfrm>
        </p:spPr>
        <p:txBody>
          <a:bodyPr/>
          <a:lstStyle/>
          <a:p>
            <a:pPr marL="0" indent="0">
              <a:buNone/>
            </a:pPr>
            <a:endParaRPr lang="en-IN" dirty="0"/>
          </a:p>
          <a:p>
            <a:pPr marL="0" indent="0">
              <a:buNone/>
            </a:pPr>
            <a:endParaRPr lang="en-IN" dirty="0"/>
          </a:p>
        </p:txBody>
      </p:sp>
      <p:graphicFrame>
        <p:nvGraphicFramePr>
          <p:cNvPr id="4" name="Table 3"/>
          <p:cNvGraphicFramePr>
            <a:graphicFrameLocks noGrp="1"/>
          </p:cNvGraphicFramePr>
          <p:nvPr>
            <p:custDataLst>
              <p:tags r:id="rId1"/>
            </p:custDataLst>
          </p:nvPr>
        </p:nvGraphicFramePr>
        <p:xfrm>
          <a:off x="-23495" y="0"/>
          <a:ext cx="12288520" cy="7040245"/>
        </p:xfrm>
        <a:graphic>
          <a:graphicData uri="http://schemas.openxmlformats.org/drawingml/2006/table">
            <a:tbl>
              <a:tblPr firstRow="1" firstCol="1" bandRow="1">
                <a:tableStyleId>{00A15C55-8517-42AA-B614-E9B94910E393}</a:tableStyleId>
              </a:tblPr>
              <a:tblGrid>
                <a:gridCol w="663575">
                  <a:extLst>
                    <a:ext uri="{9D8B030D-6E8A-4147-A177-3AD203B41FA5}">
                      <a16:colId xmlns:a16="http://schemas.microsoft.com/office/drawing/2014/main" val="20000"/>
                    </a:ext>
                  </a:extLst>
                </a:gridCol>
                <a:gridCol w="1814830">
                  <a:extLst>
                    <a:ext uri="{9D8B030D-6E8A-4147-A177-3AD203B41FA5}">
                      <a16:colId xmlns:a16="http://schemas.microsoft.com/office/drawing/2014/main" val="20001"/>
                    </a:ext>
                  </a:extLst>
                </a:gridCol>
                <a:gridCol w="2932430">
                  <a:extLst>
                    <a:ext uri="{9D8B030D-6E8A-4147-A177-3AD203B41FA5}">
                      <a16:colId xmlns:a16="http://schemas.microsoft.com/office/drawing/2014/main" val="20002"/>
                    </a:ext>
                  </a:extLst>
                </a:gridCol>
                <a:gridCol w="3693795">
                  <a:extLst>
                    <a:ext uri="{9D8B030D-6E8A-4147-A177-3AD203B41FA5}">
                      <a16:colId xmlns:a16="http://schemas.microsoft.com/office/drawing/2014/main" val="20003"/>
                    </a:ext>
                  </a:extLst>
                </a:gridCol>
                <a:gridCol w="1344930">
                  <a:extLst>
                    <a:ext uri="{9D8B030D-6E8A-4147-A177-3AD203B41FA5}">
                      <a16:colId xmlns:a16="http://schemas.microsoft.com/office/drawing/2014/main" val="20004"/>
                    </a:ext>
                  </a:extLst>
                </a:gridCol>
                <a:gridCol w="1838960">
                  <a:extLst>
                    <a:ext uri="{9D8B030D-6E8A-4147-A177-3AD203B41FA5}">
                      <a16:colId xmlns:a16="http://schemas.microsoft.com/office/drawing/2014/main" val="20005"/>
                    </a:ext>
                  </a:extLst>
                </a:gridCol>
              </a:tblGrid>
              <a:tr h="1667510">
                <a:tc>
                  <a:txBody>
                    <a:bodyPr/>
                    <a:lstStyle/>
                    <a:p>
                      <a:pPr marL="171450" indent="-171450" algn="l">
                        <a:lnSpc>
                          <a:spcPct val="107000"/>
                        </a:lnSpc>
                        <a:spcAft>
                          <a:spcPts val="800"/>
                        </a:spcAft>
                        <a:buFont typeface="Arial" panose="020B0604020202020204" pitchFamily="34" charset="0"/>
                        <a:buChar char="•"/>
                      </a:pPr>
                      <a:endParaRPr lang="en-IN" sz="1100" kern="1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gridSpan="5">
                  <a:txBody>
                    <a:bodyPr/>
                    <a:lstStyle/>
                    <a:p>
                      <a:pPr indent="0" algn="l">
                        <a:lnSpc>
                          <a:spcPct val="107000"/>
                        </a:lnSpc>
                        <a:spcAft>
                          <a:spcPts val="800"/>
                        </a:spcAft>
                        <a:buFont typeface="Arial" panose="020B0604020202020204" pitchFamily="34" charset="0"/>
                        <a:buNone/>
                      </a:pPr>
                      <a:r>
                        <a:rPr lang="en-IN" sz="360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rPr>
                        <a:t>ACADEMIC ENGAGEMENTS 2024-25</a:t>
                      </a:r>
                    </a:p>
                  </a:txBody>
                  <a:tcPr marL="68580" marR="68580" marT="0" marB="0"/>
                </a:tc>
                <a:tc hMerge="1">
                  <a:txBody>
                    <a:bodyPr/>
                    <a:lstStyle/>
                    <a:p>
                      <a:endParaRPr lang="en-US"/>
                    </a:p>
                  </a:txBody>
                  <a:tcPr marL="68580" marR="68580" marT="0" marB="0"/>
                </a:tc>
                <a:tc hMerge="1">
                  <a:txBody>
                    <a:bodyPr/>
                    <a:lstStyle/>
                    <a:p>
                      <a:endParaRPr lang="en-US"/>
                    </a:p>
                  </a:txBody>
                  <a:tcPr marL="68580" marR="68580" marT="0" marB="0"/>
                </a:tc>
                <a:tc hMerge="1">
                  <a:txBody>
                    <a:bodyPr/>
                    <a:lstStyle/>
                    <a:p>
                      <a:endParaRPr lang="en-US"/>
                    </a:p>
                  </a:txBody>
                  <a:tcPr marL="68580" marR="68580" marT="0" marB="0"/>
                </a:tc>
                <a:tc hMerge="1">
                  <a:txBody>
                    <a:bodyPr/>
                    <a:lstStyle/>
                    <a:p>
                      <a:endParaRPr lang="en-US"/>
                    </a:p>
                  </a:txBody>
                  <a:tcPr marL="68580" marR="68580" marT="0" marB="0"/>
                </a:tc>
                <a:extLst>
                  <a:ext uri="{0D108BD9-81ED-4DB2-BD59-A6C34878D82A}">
                    <a16:rowId xmlns:a16="http://schemas.microsoft.com/office/drawing/2014/main" val="10000"/>
                  </a:ext>
                </a:extLst>
              </a:tr>
              <a:tr h="1666875">
                <a:tc>
                  <a:txBody>
                    <a:bodyPr/>
                    <a:lstStyle/>
                    <a:p>
                      <a:pPr marL="171450" indent="-171450" algn="l">
                        <a:lnSpc>
                          <a:spcPct val="107000"/>
                        </a:lnSpc>
                        <a:spcAft>
                          <a:spcPts val="800"/>
                        </a:spcAft>
                        <a:buFont typeface="Arial" panose="020B0604020202020204" pitchFamily="34" charset="0"/>
                        <a:buChar char="•"/>
                      </a:pPr>
                      <a:r>
                        <a:rPr lang="en-IN" sz="1100" kern="100" dirty="0">
                          <a:solidFill>
                            <a:schemeClr val="bg1"/>
                          </a:solidFill>
                          <a:effectLst/>
                        </a:rPr>
                        <a:t>1. </a:t>
                      </a:r>
                      <a:endParaRPr lang="en-IN" sz="1100" kern="1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indent="0" algn="l">
                        <a:lnSpc>
                          <a:spcPct val="107000"/>
                        </a:lnSpc>
                        <a:spcAft>
                          <a:spcPts val="800"/>
                        </a:spcAft>
                        <a:buFont typeface="Arial" panose="020B0604020202020204" pitchFamily="34" charset="0"/>
                        <a:buNone/>
                      </a:pPr>
                      <a:r>
                        <a:rPr lang="en-IN" sz="1800" kern="100" dirty="0">
                          <a:solidFill>
                            <a:schemeClr val="tx1"/>
                          </a:solidFill>
                          <a:effectLst/>
                        </a:rPr>
                        <a:t>NAME OF CONVENER</a:t>
                      </a:r>
                      <a:endParaRPr lang="en-IN" sz="180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0" kern="100" dirty="0">
                          <a:solidFill>
                            <a:schemeClr val="tx1"/>
                          </a:solidFill>
                          <a:effectLst/>
                        </a:rPr>
                        <a:t>TITLE OF TALK</a:t>
                      </a:r>
                      <a:endParaRPr lang="en-IN" sz="18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0" kern="100" dirty="0">
                          <a:solidFill>
                            <a:schemeClr val="tx1"/>
                          </a:solidFill>
                          <a:effectLst/>
                        </a:rPr>
                        <a:t>SPEAKER</a:t>
                      </a:r>
                      <a:endParaRPr lang="en-IN" sz="18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0" kern="100" dirty="0">
                          <a:solidFill>
                            <a:schemeClr val="tx1"/>
                          </a:solidFill>
                          <a:effectLst/>
                        </a:rPr>
                        <a:t>DATE</a:t>
                      </a:r>
                      <a:endParaRPr lang="en-IN" sz="18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0" kern="100" dirty="0">
                          <a:solidFill>
                            <a:schemeClr val="tx1"/>
                          </a:solidFill>
                          <a:effectLst/>
                        </a:rPr>
                        <a:t>No of Participants</a:t>
                      </a:r>
                      <a:endParaRPr lang="en-IN" sz="18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0001"/>
                  </a:ext>
                </a:extLst>
              </a:tr>
              <a:tr h="2197735">
                <a:tc>
                  <a:txBody>
                    <a:bodyPr/>
                    <a:lstStyle/>
                    <a:p>
                      <a:pPr algn="l">
                        <a:lnSpc>
                          <a:spcPct val="107000"/>
                        </a:lnSpc>
                        <a:spcAft>
                          <a:spcPts val="800"/>
                        </a:spcAft>
                      </a:pPr>
                      <a:r>
                        <a:rPr lang="en-IN" sz="1100" kern="100" dirty="0">
                          <a:effectLst/>
                        </a:rPr>
                        <a:t>1.</a:t>
                      </a:r>
                      <a:endParaRPr lang="en-IN" sz="11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2000" b="1" kern="100" dirty="0">
                          <a:effectLst/>
                        </a:rPr>
                        <a:t>Dr. Dinesh Singh</a:t>
                      </a:r>
                      <a:endParaRPr lang="en-IN" sz="20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1" kern="100" dirty="0">
                          <a:solidFill>
                            <a:schemeClr val="tx1"/>
                          </a:solidFill>
                          <a:effectLst/>
                          <a:latin typeface="Constantia" panose="02030602050306030303" pitchFamily="18" charset="0"/>
                          <a:ea typeface="Calibri" panose="020F0502020204030204" pitchFamily="34" charset="0"/>
                          <a:cs typeface="Mangal" panose="02040503050203030202" pitchFamily="18" charset="0"/>
                        </a:rPr>
                        <a:t>Mahatma Gandhi; Intellectual Foundation and Political Action</a:t>
                      </a:r>
                    </a:p>
                  </a:txBody>
                  <a:tcPr marL="68580" marR="68580" marT="0" marB="0"/>
                </a:tc>
                <a:tc>
                  <a:txBody>
                    <a:bodyPr/>
                    <a:lstStyle/>
                    <a:p>
                      <a:pPr algn="l">
                        <a:lnSpc>
                          <a:spcPct val="107000"/>
                        </a:lnSpc>
                        <a:spcAft>
                          <a:spcPts val="800"/>
                        </a:spcAft>
                      </a:pPr>
                      <a:r>
                        <a:rPr lang="en-IN" sz="1800" b="1" kern="1200" dirty="0">
                          <a:solidFill>
                            <a:schemeClr val="dk1"/>
                          </a:solidFill>
                          <a:effectLst/>
                        </a:rPr>
                        <a:t>Dr. Bhuwan Jha</a:t>
                      </a:r>
                    </a:p>
                    <a:p>
                      <a:pPr algn="l">
                        <a:lnSpc>
                          <a:spcPct val="107000"/>
                        </a:lnSpc>
                        <a:spcAft>
                          <a:spcPts val="800"/>
                        </a:spcAft>
                      </a:pPr>
                      <a:r>
                        <a:rPr lang="en-IN" sz="1800" kern="1200" dirty="0">
                          <a:solidFill>
                            <a:schemeClr val="dk1"/>
                          </a:solidFill>
                          <a:effectLst/>
                        </a:rPr>
                        <a:t>Department of History, University of Delhi, </a:t>
                      </a:r>
                      <a:r>
                        <a:rPr lang="en-IN" sz="1800" b="0" kern="100" dirty="0">
                          <a:solidFill>
                            <a:schemeClr val="bg1"/>
                          </a:solidFill>
                          <a:effectLst/>
                        </a:rPr>
                        <a:t>.</a:t>
                      </a:r>
                      <a:endParaRPr lang="en-IN" sz="1800" b="0" kern="100" dirty="0">
                        <a:solidFill>
                          <a:schemeClr val="bg1"/>
                        </a:solidFill>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0" kern="100" dirty="0">
                          <a:solidFill>
                            <a:schemeClr val="tx1"/>
                          </a:solidFill>
                          <a:effectLst/>
                        </a:rPr>
                        <a:t>24/04/2021</a:t>
                      </a:r>
                      <a:endParaRPr lang="en-IN" sz="1800" b="0" kern="100" dirty="0">
                        <a:solidFill>
                          <a:schemeClr val="tx1"/>
                        </a:solidFill>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1" kern="100" dirty="0">
                          <a:solidFill>
                            <a:schemeClr val="tx1"/>
                          </a:solidFill>
                          <a:effectLst/>
                          <a:latin typeface="Constantia" panose="02030602050306030303" pitchFamily="18" charset="0"/>
                          <a:ea typeface="Calibri" panose="020F0502020204030204" pitchFamily="34" charset="0"/>
                          <a:cs typeface="Mangal" panose="02040503050203030202" pitchFamily="18" charset="0"/>
                        </a:rPr>
                        <a:t>100+</a:t>
                      </a:r>
                    </a:p>
                  </a:txBody>
                  <a:tcPr marL="68580" marR="68580" marT="0" marB="0"/>
                </a:tc>
                <a:extLst>
                  <a:ext uri="{0D108BD9-81ED-4DB2-BD59-A6C34878D82A}">
                    <a16:rowId xmlns:a16="http://schemas.microsoft.com/office/drawing/2014/main" val="10002"/>
                  </a:ext>
                </a:extLst>
              </a:tr>
              <a:tr h="1508125">
                <a:tc>
                  <a:txBody>
                    <a:bodyPr/>
                    <a:lstStyle/>
                    <a:p>
                      <a:pPr algn="l">
                        <a:lnSpc>
                          <a:spcPct val="107000"/>
                        </a:lnSpc>
                        <a:spcAft>
                          <a:spcPts val="800"/>
                        </a:spcAft>
                      </a:pPr>
                      <a:r>
                        <a:rPr lang="en-IN" sz="1100" kern="100" dirty="0">
                          <a:effectLst/>
                        </a:rPr>
                        <a:t>2.</a:t>
                      </a:r>
                      <a:endParaRPr lang="en-IN" sz="11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lvl="0" indent="0" algn="l" defTabSz="457200" rtl="0" eaLnBrk="1" fontAlgn="auto" latinLnBrk="0" hangingPunct="1">
                        <a:lnSpc>
                          <a:spcPct val="107000"/>
                        </a:lnSpc>
                        <a:spcBef>
                          <a:spcPts val="0"/>
                        </a:spcBef>
                        <a:spcAft>
                          <a:spcPts val="800"/>
                        </a:spcAft>
                        <a:buClrTx/>
                        <a:buSzTx/>
                        <a:buFontTx/>
                        <a:buNone/>
                        <a:defRPr/>
                      </a:pPr>
                      <a:r>
                        <a:rPr lang="en-IN" sz="1800" b="1" kern="100" dirty="0">
                          <a:effectLst/>
                        </a:rPr>
                        <a:t>Dr. Dinesh Singh</a:t>
                      </a:r>
                    </a:p>
                    <a:p>
                      <a:pPr algn="l">
                        <a:lnSpc>
                          <a:spcPct val="107000"/>
                        </a:lnSpc>
                        <a:spcAft>
                          <a:spcPts val="800"/>
                        </a:spcAft>
                      </a:pP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1" kern="1200" dirty="0">
                          <a:solidFill>
                            <a:schemeClr val="dk1"/>
                          </a:solidFill>
                          <a:effectLst/>
                        </a:rPr>
                        <a:t>Discourse of Pleasure and Leisure in Mathura Art, </a:t>
                      </a:r>
                      <a:endParaRPr lang="en-IN" sz="1800" b="1" kern="100" dirty="0">
                        <a:solidFill>
                          <a:schemeClr val="bg1"/>
                        </a:solidFill>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1" kern="1200" dirty="0">
                          <a:solidFill>
                            <a:schemeClr val="dk1"/>
                          </a:solidFill>
                          <a:effectLst/>
                        </a:rPr>
                        <a:t>Professor Seema Bawa</a:t>
                      </a:r>
                      <a:r>
                        <a:rPr lang="en-IN" sz="1800" kern="1200" dirty="0">
                          <a:solidFill>
                            <a:schemeClr val="dk1"/>
                          </a:solidFill>
                          <a:effectLst/>
                        </a:rPr>
                        <a:t>, Department of History, University of Delhi, </a:t>
                      </a:r>
                      <a:endParaRPr lang="en-IN" sz="1800" kern="100" dirty="0">
                        <a:solidFill>
                          <a:schemeClr val="bg1"/>
                        </a:solidFill>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kern="100" dirty="0">
                          <a:solidFill>
                            <a:schemeClr val="tx1"/>
                          </a:solidFill>
                          <a:effectLst/>
                        </a:rPr>
                        <a:t>24/02/2025</a:t>
                      </a:r>
                      <a:endParaRPr lang="en-IN" sz="1800" kern="100" dirty="0">
                        <a:solidFill>
                          <a:schemeClr val="tx1"/>
                        </a:solidFill>
                        <a:effectLst/>
                        <a:latin typeface="Constantia" panose="02030602050306030303" pitchFamily="18" charset="0"/>
                        <a:ea typeface="Calibri" panose="020F0502020204030204" pitchFamily="34" charset="0"/>
                        <a:cs typeface="Mangal" panose="02040503050203030202" pitchFamily="18" charset="0"/>
                      </a:endParaRPr>
                    </a:p>
                  </a:txBody>
                  <a:tcPr marL="68580" marR="68580" marT="0" marB="0"/>
                </a:tc>
                <a:tc>
                  <a:txBody>
                    <a:bodyPr/>
                    <a:lstStyle/>
                    <a:p>
                      <a:pPr algn="l">
                        <a:lnSpc>
                          <a:spcPct val="107000"/>
                        </a:lnSpc>
                        <a:spcAft>
                          <a:spcPts val="800"/>
                        </a:spcAft>
                      </a:pPr>
                      <a:r>
                        <a:rPr lang="en-IN" sz="1800" b="1" kern="100" dirty="0">
                          <a:solidFill>
                            <a:schemeClr val="tx1"/>
                          </a:solidFill>
                          <a:effectLst/>
                          <a:latin typeface="Constantia" panose="02030602050306030303" pitchFamily="18" charset="0"/>
                          <a:ea typeface="Calibri" panose="020F0502020204030204" pitchFamily="34" charset="0"/>
                          <a:cs typeface="Mangal" panose="02040503050203030202" pitchFamily="18" charset="0"/>
                        </a:rPr>
                        <a:t>150+</a:t>
                      </a:r>
                    </a:p>
                  </a:txBody>
                  <a:tcPr marL="68580" marR="68580" marT="0" marB="0"/>
                </a:tc>
                <a:extLst>
                  <a:ext uri="{0D108BD9-81ED-4DB2-BD59-A6C34878D82A}">
                    <a16:rowId xmlns:a16="http://schemas.microsoft.com/office/drawing/2014/main" val="10003"/>
                  </a:ext>
                </a:extLst>
              </a:tr>
            </a:tbl>
          </a:graphicData>
        </a:graphic>
      </p:graphicFrame>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41873"/>
            <a:ext cx="3710153" cy="3372023"/>
          </a:xfrm>
          <a:prstGeom prst="rect">
            <a:avLst/>
          </a:prstGeom>
        </p:spPr>
      </p:pic>
      <p:sp>
        <p:nvSpPr>
          <p:cNvPr id="5" name="TextBox 4"/>
          <p:cNvSpPr txBox="1"/>
          <p:nvPr/>
        </p:nvSpPr>
        <p:spPr>
          <a:xfrm>
            <a:off x="212331" y="115336"/>
            <a:ext cx="10474960" cy="137858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n-IN" kern="100" dirty="0">
                <a:latin typeface="Calibri" panose="020F0502020204030204" pitchFamily="34" charset="0"/>
                <a:ea typeface="Calibri" panose="020F0502020204030204" pitchFamily="34" charset="0"/>
                <a:cs typeface="Mangal" panose="02040503050203030202" pitchFamily="18" charset="0"/>
              </a:rPr>
              <a:t>A</a:t>
            </a:r>
            <a:r>
              <a:rPr lang="en-IN" kern="100" dirty="0">
                <a:effectLst/>
                <a:latin typeface="Calibri" panose="020F0502020204030204" pitchFamily="34" charset="0"/>
                <a:ea typeface="Calibri" panose="020F0502020204030204" pitchFamily="34" charset="0"/>
                <a:cs typeface="Mangal" panose="02040503050203030202" pitchFamily="18" charset="0"/>
              </a:rPr>
              <a:t> total of </a:t>
            </a:r>
            <a:r>
              <a:rPr lang="en-IN" b="1" kern="100" dirty="0">
                <a:effectLst/>
                <a:latin typeface="Calibri" panose="020F0502020204030204" pitchFamily="34" charset="0"/>
                <a:ea typeface="Calibri" panose="020F0502020204030204" pitchFamily="34" charset="0"/>
                <a:cs typeface="Mangal" panose="02040503050203030202" pitchFamily="18" charset="0"/>
              </a:rPr>
              <a:t>7 educational visits- to the National Museum, the National Archive. Shahjahanabad and the Delhi Townhall, among others </a:t>
            </a:r>
            <a:r>
              <a:rPr lang="en-IN" kern="100" dirty="0">
                <a:effectLst/>
                <a:latin typeface="Calibri" panose="020F0502020204030204" pitchFamily="34" charset="0"/>
                <a:ea typeface="Calibri" panose="020F0502020204030204" pitchFamily="34" charset="0"/>
                <a:cs typeface="Mangal" panose="02040503050203030202" pitchFamily="18" charset="0"/>
              </a:rPr>
              <a:t>with different batches was organised by Pravah</a:t>
            </a:r>
          </a:p>
          <a:p>
            <a:pPr marL="285750" indent="-285750">
              <a:lnSpc>
                <a:spcPct val="107000"/>
              </a:lnSpc>
              <a:spcAft>
                <a:spcPts val="800"/>
              </a:spcAft>
              <a:buFont typeface="Wingdings" panose="05000000000000000000" pitchFamily="2" charset="2"/>
              <a:buChar char="Ø"/>
            </a:pPr>
            <a:r>
              <a:rPr lang="en-IN" kern="100" dirty="0">
                <a:effectLst/>
                <a:latin typeface="Calibri" panose="020F0502020204030204" pitchFamily="34" charset="0"/>
                <a:ea typeface="Calibri" panose="020F0502020204030204" pitchFamily="34" charset="0"/>
                <a:cs typeface="Mangal" panose="02040503050203030202" pitchFamily="18" charset="0"/>
              </a:rPr>
              <a:t>An archaeological field visit was organised to </a:t>
            </a:r>
            <a:r>
              <a:rPr lang="en-IN" b="1" kern="100" dirty="0">
                <a:effectLst/>
                <a:latin typeface="Calibri" panose="020F0502020204030204" pitchFamily="34" charset="0"/>
                <a:ea typeface="Calibri" panose="020F0502020204030204" pitchFamily="34" charset="0"/>
                <a:cs typeface="Mangal" panose="02040503050203030202" pitchFamily="18" charset="0"/>
              </a:rPr>
              <a:t>Rakhigarhi</a:t>
            </a:r>
            <a:r>
              <a:rPr lang="en-IN" kern="100" dirty="0">
                <a:effectLst/>
                <a:latin typeface="Calibri" panose="020F0502020204030204" pitchFamily="34" charset="0"/>
                <a:ea typeface="Calibri" panose="020F0502020204030204" pitchFamily="34" charset="0"/>
                <a:cs typeface="Mangal" panose="02040503050203030202" pitchFamily="18" charset="0"/>
              </a:rPr>
              <a:t>.  An outstation educational trip to Old Manali was also organised.</a:t>
            </a:r>
          </a:p>
        </p:txBody>
      </p:sp>
      <p:pic>
        <p:nvPicPr>
          <p:cNvPr id="7" name="Picture 6"/>
          <p:cNvPicPr>
            <a:picLocks noChangeAspect="1"/>
          </p:cNvPicPr>
          <p:nvPr/>
        </p:nvPicPr>
        <p:blipFill>
          <a:blip r:embed="rId4"/>
          <a:stretch>
            <a:fillRect/>
          </a:stretch>
        </p:blipFill>
        <p:spPr>
          <a:xfrm>
            <a:off x="3147025" y="3789819"/>
            <a:ext cx="5050205" cy="295284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215" y="1494790"/>
            <a:ext cx="4187190" cy="524764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72" y="4246179"/>
            <a:ext cx="3331898" cy="2611821"/>
          </a:xfrm>
          <a:prstGeom prst="rect">
            <a:avLst/>
          </a:prstGeom>
        </p:spPr>
      </p:pic>
      <p:pic>
        <p:nvPicPr>
          <p:cNvPr id="2" name="Picture 1"/>
          <p:cNvPicPr>
            <a:picLocks noChangeAspect="1"/>
          </p:cNvPicPr>
          <p:nvPr/>
        </p:nvPicPr>
        <p:blipFill>
          <a:blip r:embed="rId7"/>
          <a:stretch>
            <a:fillRect/>
          </a:stretch>
        </p:blipFill>
        <p:spPr>
          <a:xfrm>
            <a:off x="3707765" y="1504315"/>
            <a:ext cx="4489450" cy="2285365"/>
          </a:xfrm>
          <a:prstGeom prst="rect">
            <a:avLst/>
          </a:prstGeom>
        </p:spPr>
      </p:pic>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rcRect r="8962"/>
          <a:stretch>
            <a:fillRect/>
          </a:stretch>
        </p:blipFill>
        <p:spPr>
          <a:xfrm>
            <a:off x="-89535" y="645795"/>
            <a:ext cx="3921760" cy="3770630"/>
          </a:xfrm>
          <a:prstGeom prst="rect">
            <a:avLst/>
          </a:prstGeom>
        </p:spPr>
      </p:pic>
      <p:pic>
        <p:nvPicPr>
          <p:cNvPr id="5" name="Picture 4"/>
          <p:cNvPicPr>
            <a:picLocks noChangeAspect="1"/>
          </p:cNvPicPr>
          <p:nvPr/>
        </p:nvPicPr>
        <p:blipFill>
          <a:blip r:embed="rId5"/>
          <a:stretch>
            <a:fillRect/>
          </a:stretch>
        </p:blipFill>
        <p:spPr>
          <a:xfrm>
            <a:off x="4054475" y="2872740"/>
            <a:ext cx="3427730" cy="2764155"/>
          </a:xfrm>
          <a:prstGeom prst="rect">
            <a:avLst/>
          </a:prstGeom>
        </p:spPr>
      </p:pic>
      <p:pic>
        <p:nvPicPr>
          <p:cNvPr id="7" name="Picture 6"/>
          <p:cNvPicPr>
            <a:picLocks noChangeAspect="1"/>
          </p:cNvPicPr>
          <p:nvPr/>
        </p:nvPicPr>
        <p:blipFill>
          <a:blip r:embed="rId6"/>
          <a:stretch>
            <a:fillRect/>
          </a:stretch>
        </p:blipFill>
        <p:spPr>
          <a:xfrm>
            <a:off x="7957185" y="803910"/>
            <a:ext cx="4063365" cy="4231005"/>
          </a:xfrm>
          <a:prstGeom prst="rect">
            <a:avLst/>
          </a:prstGeom>
        </p:spPr>
      </p:pic>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FE13-4536-EA7C-7EDD-E975BED1D3B7}"/>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6B31798F-EF30-E4AC-673A-DC0952E16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495300"/>
            <a:ext cx="11671300" cy="7467600"/>
          </a:xfrm>
          <a:prstGeom prst="rect">
            <a:avLst/>
          </a:prstGeom>
        </p:spPr>
      </p:pic>
    </p:spTree>
    <p:extLst>
      <p:ext uri="{BB962C8B-B14F-4D97-AF65-F5344CB8AC3E}">
        <p14:creationId xmlns:p14="http://schemas.microsoft.com/office/powerpoint/2010/main" val="2615666566"/>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1E2E-FA88-737D-A080-0582AB19742D}"/>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B44E7A7B-7C2F-A5C1-8D2A-68715BE50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11633200" cy="6858000"/>
          </a:xfrm>
          <a:prstGeom prst="rect">
            <a:avLst/>
          </a:prstGeom>
        </p:spPr>
      </p:pic>
    </p:spTree>
    <p:extLst>
      <p:ext uri="{BB962C8B-B14F-4D97-AF65-F5344CB8AC3E}">
        <p14:creationId xmlns:p14="http://schemas.microsoft.com/office/powerpoint/2010/main" val="3552712649"/>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238E-A73A-0CAD-8EDA-1741B777123E}"/>
              </a:ext>
            </a:extLst>
          </p:cNvPr>
          <p:cNvSpPr>
            <a:spLocks noGrp="1"/>
          </p:cNvSpPr>
          <p:nvPr>
            <p:ph type="title"/>
          </p:nvPr>
        </p:nvSpPr>
        <p:spPr/>
        <p:txBody>
          <a:bodyPr/>
          <a:lstStyle/>
          <a:p>
            <a:r>
              <a:rPr lang="en-IN" b="1" dirty="0"/>
              <a:t>History in the Field: Innovative Teaching Practices:</a:t>
            </a:r>
          </a:p>
        </p:txBody>
      </p:sp>
      <p:pic>
        <p:nvPicPr>
          <p:cNvPr id="4" name="Picture 3">
            <a:extLst>
              <a:ext uri="{FF2B5EF4-FFF2-40B4-BE49-F238E27FC236}">
                <a16:creationId xmlns:a16="http://schemas.microsoft.com/office/drawing/2014/main" id="{CD2A1733-2CFB-DB1A-8909-A1434AC01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690688"/>
            <a:ext cx="11518900" cy="6950076"/>
          </a:xfrm>
          <a:prstGeom prst="rect">
            <a:avLst/>
          </a:prstGeom>
        </p:spPr>
      </p:pic>
    </p:spTree>
    <p:extLst>
      <p:ext uri="{BB962C8B-B14F-4D97-AF65-F5344CB8AC3E}">
        <p14:creationId xmlns:p14="http://schemas.microsoft.com/office/powerpoint/2010/main" val="1203757975"/>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80AD-E2C7-CC7A-1D06-CC7373E478FD}"/>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976C9609-4787-D012-5007-B705E2D09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624"/>
            <a:ext cx="12192000" cy="7546976"/>
          </a:xfrm>
          <a:prstGeom prst="rect">
            <a:avLst/>
          </a:prstGeom>
        </p:spPr>
      </p:pic>
    </p:spTree>
    <p:extLst>
      <p:ext uri="{BB962C8B-B14F-4D97-AF65-F5344CB8AC3E}">
        <p14:creationId xmlns:p14="http://schemas.microsoft.com/office/powerpoint/2010/main" val="374570536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Alumnae</a:t>
            </a:r>
          </a:p>
        </p:txBody>
      </p:sp>
      <p:sp>
        <p:nvSpPr>
          <p:cNvPr id="3" name="Content Placeholder 2"/>
          <p:cNvSpPr>
            <a:spLocks noGrp="1"/>
          </p:cNvSpPr>
          <p:nvPr>
            <p:ph idx="1"/>
          </p:nvPr>
        </p:nvSpPr>
        <p:spPr/>
        <p:txBody>
          <a:bodyPr>
            <a:normAutofit fontScale="90000" lnSpcReduction="20000"/>
          </a:bodyPr>
          <a:lstStyle/>
          <a:p>
            <a:r>
              <a:rPr lang="en-IN" dirty="0">
                <a:latin typeface="Constantia" panose="02030602050306030303" pitchFamily="18" charset="0"/>
              </a:rPr>
              <a:t>Our Alumnae are doing well in their respective fields.  We have made continous and systematic efforts to reach out to our Alumnae.  An Alumnae Lecture series has been finalised.</a:t>
            </a:r>
          </a:p>
          <a:p>
            <a:r>
              <a:rPr lang="en-IN" dirty="0">
                <a:latin typeface="Constantia" panose="02030602050306030303" pitchFamily="18" charset="0"/>
              </a:rPr>
              <a:t>In our knowledge, 4 of our students in the reporting period have cleared UGC-NET. One student is doing Ph.D from Jamia, and another has earned her doctorate and is currently guest faculty in DU</a:t>
            </a:r>
          </a:p>
          <a:p>
            <a:r>
              <a:rPr lang="en-IN" dirty="0">
                <a:latin typeface="Constantia" panose="02030602050306030303" pitchFamily="18" charset="0"/>
              </a:rPr>
              <a:t>Many students have transitioned to higher studies- mostly M.A in History, but also Law, Education and B.Ed.</a:t>
            </a:r>
          </a:p>
          <a:p>
            <a:r>
              <a:rPr lang="en-IN" dirty="0">
                <a:latin typeface="Constantia" panose="02030602050306030303" pitchFamily="18" charset="0"/>
              </a:rPr>
              <a:t>Some of the Alumnae of the Department are doing exceedingly well- as reflected in the next slide.</a:t>
            </a:r>
          </a:p>
        </p:txBody>
      </p:sp>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custDataLst>
              <p:tags r:id="rId1"/>
            </p:custDataLst>
          </p:nvPr>
        </p:nvGraphicFramePr>
        <p:xfrm>
          <a:off x="304800" y="822960"/>
          <a:ext cx="11040745" cy="5345432"/>
        </p:xfrm>
        <a:graphic>
          <a:graphicData uri="http://schemas.openxmlformats.org/drawingml/2006/table">
            <a:tbl>
              <a:tblPr firstRow="1" firstCol="1" bandRow="1">
                <a:tableStyleId>{5C22544A-7EE6-4342-B048-85BDC9FD1C3A}</a:tableStyleId>
              </a:tblPr>
              <a:tblGrid>
                <a:gridCol w="1997710">
                  <a:extLst>
                    <a:ext uri="{9D8B030D-6E8A-4147-A177-3AD203B41FA5}">
                      <a16:colId xmlns:a16="http://schemas.microsoft.com/office/drawing/2014/main" val="20000"/>
                    </a:ext>
                  </a:extLst>
                </a:gridCol>
                <a:gridCol w="2642235">
                  <a:extLst>
                    <a:ext uri="{9D8B030D-6E8A-4147-A177-3AD203B41FA5}">
                      <a16:colId xmlns:a16="http://schemas.microsoft.com/office/drawing/2014/main" val="20001"/>
                    </a:ext>
                  </a:extLst>
                </a:gridCol>
                <a:gridCol w="209296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97104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tblGrid>
              <a:tr h="0">
                <a:tc>
                  <a:txBody>
                    <a:bodyPr/>
                    <a:lstStyle/>
                    <a:p>
                      <a:pPr algn="l">
                        <a:lnSpc>
                          <a:spcPct val="107000"/>
                        </a:lnSpc>
                        <a:spcAft>
                          <a:spcPts val="800"/>
                        </a:spcAft>
                      </a:pPr>
                      <a:r>
                        <a:rPr lang="en-IN" sz="1400" kern="100" dirty="0">
                          <a:effectLst/>
                        </a:rPr>
                        <a:t>NAME OF STUDENT</a:t>
                      </a:r>
                      <a:endParaRPr lang="en-IN" sz="1400" kern="100" dirty="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400" kern="100" dirty="0">
                          <a:effectLst/>
                        </a:rPr>
                        <a:t>Email</a:t>
                      </a:r>
                      <a:endParaRPr lang="en-IN" sz="1400" kern="100" dirty="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400" kern="100">
                          <a:effectLst/>
                        </a:rPr>
                        <a:t>Designation </a:t>
                      </a:r>
                      <a:endParaRPr lang="en-IN" sz="1400" kern="10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400" kern="100">
                          <a:effectLst/>
                        </a:rPr>
                        <a:t>Present Employer</a:t>
                      </a:r>
                      <a:endParaRPr lang="en-IN" sz="1400" kern="10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400" kern="100">
                          <a:effectLst/>
                        </a:rPr>
                        <a:t>Employer Address</a:t>
                      </a:r>
                      <a:endParaRPr lang="en-IN" sz="1400" kern="10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400" kern="100">
                          <a:effectLst/>
                        </a:rPr>
                        <a:t>Pay Package</a:t>
                      </a:r>
                      <a:endParaRPr lang="en-IN" sz="1400" kern="100">
                        <a:effectLst/>
                        <a:latin typeface="Calibri" panose="020F0502020204030204" pitchFamily="34"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0"/>
                  </a:ext>
                </a:extLst>
              </a:tr>
              <a:tr h="883920">
                <a:tc>
                  <a:txBody>
                    <a:bodyPr/>
                    <a:lstStyle/>
                    <a:p>
                      <a:pPr algn="l">
                        <a:lnSpc>
                          <a:spcPct val="107000"/>
                        </a:lnSpc>
                        <a:spcAft>
                          <a:spcPts val="800"/>
                        </a:spcAft>
                      </a:pPr>
                      <a:r>
                        <a:rPr lang="en-IN" sz="1600" kern="100" dirty="0" err="1">
                          <a:effectLst/>
                          <a:latin typeface="Constantia" panose="02030602050306030303" pitchFamily="18" charset="0"/>
                        </a:rPr>
                        <a:t>Sanchita</a:t>
                      </a:r>
                      <a:r>
                        <a:rPr lang="en-IN" sz="1600" kern="100" dirty="0">
                          <a:effectLst/>
                          <a:latin typeface="Constantia" panose="02030602050306030303" pitchFamily="18" charset="0"/>
                        </a:rPr>
                        <a:t> Aggarwal</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agarwal.sanchita12@gmail.com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Assistant Conservator</a:t>
                      </a: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Indian National trust for Art and Cultural Heritage (INTACH)</a:t>
                      </a:r>
                    </a:p>
                    <a:p>
                      <a:pPr algn="l">
                        <a:lnSpc>
                          <a:spcPct val="107000"/>
                        </a:lnSpc>
                        <a:spcAft>
                          <a:spcPts val="800"/>
                        </a:spcAft>
                      </a:pPr>
                      <a:r>
                        <a:rPr lang="en-IN" sz="1600" b="1" kern="100" dirty="0">
                          <a:effectLst/>
                          <a:latin typeface="Constantia" panose="02030602050306030303" pitchFamily="18" charset="0"/>
                        </a:rPr>
                        <a:t> </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0" kern="100" dirty="0">
                          <a:effectLst/>
                          <a:latin typeface="Constantia" panose="02030602050306030303" pitchFamily="18" charset="0"/>
                        </a:rPr>
                        <a:t>INTACH</a:t>
                      </a:r>
                    </a:p>
                    <a:p>
                      <a:pPr algn="l">
                        <a:lnSpc>
                          <a:spcPct val="107000"/>
                        </a:lnSpc>
                        <a:spcAft>
                          <a:spcPts val="800"/>
                        </a:spcAft>
                      </a:pPr>
                      <a:r>
                        <a:rPr lang="en-IN" sz="1600" b="0" kern="100" dirty="0">
                          <a:effectLst/>
                          <a:latin typeface="Constantia" panose="02030602050306030303" pitchFamily="18" charset="0"/>
                        </a:rPr>
                        <a:t>71, Lodi Estate, New Delhi</a:t>
                      </a: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NA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1"/>
                  </a:ext>
                </a:extLst>
              </a:tr>
              <a:tr h="492760">
                <a:tc>
                  <a:txBody>
                    <a:bodyPr/>
                    <a:lstStyle/>
                    <a:p>
                      <a:pPr algn="l">
                        <a:lnSpc>
                          <a:spcPct val="107000"/>
                        </a:lnSpc>
                        <a:spcAft>
                          <a:spcPts val="800"/>
                        </a:spcAft>
                        <a:buNone/>
                      </a:pPr>
                      <a:r>
                        <a:rPr lang="en-IN" sz="1600" kern="100" dirty="0">
                          <a:effectLst/>
                          <a:latin typeface="Constantia" panose="02030602050306030303" pitchFamily="18" charset="0"/>
                          <a:ea typeface="Calibri" panose="020F0502020204030204" pitchFamily="34" charset="0"/>
                          <a:cs typeface="Mangal" panose="02040503050203030202" pitchFamily="18" charset="0"/>
                        </a:rPr>
                        <a:t>Soumya Verma</a:t>
                      </a:r>
                    </a:p>
                  </a:txBody>
                  <a:tcPr marL="51501" marR="51501" marT="0" marB="0"/>
                </a:tc>
                <a:tc>
                  <a:txBody>
                    <a:bodyPr/>
                    <a:lstStyle/>
                    <a:p>
                      <a:pPr algn="l">
                        <a:lnSpc>
                          <a:spcPct val="107000"/>
                        </a:lnSpc>
                        <a:spcAft>
                          <a:spcPts val="800"/>
                        </a:spcAft>
                        <a:buNone/>
                      </a:pPr>
                      <a:r>
                        <a:rPr lang="en-IN" sz="1600" kern="100" dirty="0">
                          <a:effectLst/>
                          <a:latin typeface="Constantia" panose="02030602050306030303" pitchFamily="18" charset="0"/>
                          <a:ea typeface="Calibri" panose="020F0502020204030204" pitchFamily="34" charset="0"/>
                          <a:cs typeface="Mangal" panose="02040503050203030202" pitchFamily="18" charset="0"/>
                        </a:rPr>
                        <a:t>NA</a:t>
                      </a:r>
                    </a:p>
                  </a:txBody>
                  <a:tcPr marL="51501" marR="51501" marT="0" marB="0"/>
                </a:tc>
                <a:tc>
                  <a:txBody>
                    <a:bodyPr/>
                    <a:lstStyle/>
                    <a:p>
                      <a:pPr algn="l">
                        <a:lnSpc>
                          <a:spcPct val="107000"/>
                        </a:lnSpc>
                        <a:spcAft>
                          <a:spcPts val="800"/>
                        </a:spcAft>
                        <a:buNone/>
                      </a:pPr>
                      <a:r>
                        <a:rPr lang="en-IN" sz="1600" b="1" kern="100" dirty="0">
                          <a:effectLst/>
                          <a:latin typeface="Constantia" panose="02030602050306030303" pitchFamily="18" charset="0"/>
                        </a:rPr>
                        <a:t>Ph.D. Researcher </a:t>
                      </a:r>
                    </a:p>
                    <a:p>
                      <a:pPr algn="l">
                        <a:lnSpc>
                          <a:spcPct val="107000"/>
                        </a:lnSpc>
                        <a:spcAft>
                          <a:spcPts val="800"/>
                        </a:spcAft>
                        <a:buNone/>
                      </a:pPr>
                      <a:r>
                        <a:rPr lang="en-IN" sz="1600" b="1" kern="100" dirty="0">
                          <a:effectLst/>
                          <a:latin typeface="Constantia" panose="02030602050306030303" pitchFamily="18" charset="0"/>
                        </a:rPr>
                        <a:t>Internship at Lok Sabha</a:t>
                      </a:r>
                    </a:p>
                  </a:txBody>
                  <a:tcPr marL="51501" marR="51501" marT="0" marB="0"/>
                </a:tc>
                <a:tc>
                  <a:txBody>
                    <a:bodyPr/>
                    <a:lstStyle/>
                    <a:p>
                      <a:pPr algn="l">
                        <a:lnSpc>
                          <a:spcPct val="107000"/>
                        </a:lnSpc>
                        <a:spcAft>
                          <a:spcPts val="800"/>
                        </a:spcAft>
                        <a:buNone/>
                      </a:pPr>
                      <a:r>
                        <a:rPr lang="en-IN" sz="1600" b="1" kern="100" dirty="0">
                          <a:effectLst/>
                          <a:latin typeface="Constantia" panose="02030602050306030303" pitchFamily="18" charset="0"/>
                          <a:sym typeface="+mn-ea"/>
                        </a:rPr>
                        <a:t>Jamia Milia Islamia</a:t>
                      </a:r>
                      <a:endParaRPr lang="en-IN" sz="1600" b="1" kern="100" dirty="0">
                        <a:effectLst/>
                        <a:latin typeface="Constantia" panose="02030602050306030303" pitchFamily="18" charset="0"/>
                      </a:endParaRPr>
                    </a:p>
                    <a:p>
                      <a:pPr algn="l">
                        <a:lnSpc>
                          <a:spcPct val="107000"/>
                        </a:lnSpc>
                        <a:spcAft>
                          <a:spcPts val="800"/>
                        </a:spcAft>
                        <a:buNone/>
                      </a:pP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buNone/>
                      </a:pPr>
                      <a:r>
                        <a:rPr lang="en-IN" sz="1600" b="0" kern="100" dirty="0">
                          <a:effectLst/>
                          <a:latin typeface="Constantia" panose="02030602050306030303" pitchFamily="18" charset="0"/>
                          <a:sym typeface="+mn-ea"/>
                        </a:rPr>
                        <a:t>Jamia Milia Islamia</a:t>
                      </a:r>
                      <a:endParaRPr lang="en-IN" sz="1600" b="0" kern="100" dirty="0">
                        <a:effectLst/>
                        <a:latin typeface="Constantia" panose="02030602050306030303" pitchFamily="18" charset="0"/>
                      </a:endParaRPr>
                    </a:p>
                    <a:p>
                      <a:pPr algn="l">
                        <a:lnSpc>
                          <a:spcPct val="107000"/>
                        </a:lnSpc>
                        <a:spcAft>
                          <a:spcPts val="800"/>
                        </a:spcAft>
                        <a:buNone/>
                      </a:pPr>
                      <a:endParaRPr lang="en-IN" sz="1600" b="0" kern="100" dirty="0">
                        <a:effectLst/>
                        <a:latin typeface="Constantia" panose="02030602050306030303" pitchFamily="18" charset="0"/>
                      </a:endParaRPr>
                    </a:p>
                  </a:txBody>
                  <a:tcPr marL="51501" marR="51501" marT="0" marB="0"/>
                </a:tc>
                <a:tc>
                  <a:txBody>
                    <a:bodyPr/>
                    <a:lstStyle/>
                    <a:p>
                      <a:pPr algn="l">
                        <a:lnSpc>
                          <a:spcPct val="107000"/>
                        </a:lnSpc>
                        <a:spcAft>
                          <a:spcPts val="800"/>
                        </a:spcAft>
                        <a:buNone/>
                      </a:pP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2"/>
                  </a:ext>
                </a:extLst>
              </a:tr>
              <a:tr h="579120">
                <a:tc>
                  <a:txBody>
                    <a:bodyPr/>
                    <a:lstStyle/>
                    <a:p>
                      <a:pPr algn="l">
                        <a:lnSpc>
                          <a:spcPct val="107000"/>
                        </a:lnSpc>
                        <a:spcAft>
                          <a:spcPts val="800"/>
                        </a:spcAft>
                      </a:pPr>
                      <a:r>
                        <a:rPr lang="en-IN" sz="1600" kern="100" dirty="0" err="1">
                          <a:effectLst/>
                          <a:latin typeface="Constantia" panose="02030602050306030303" pitchFamily="18" charset="0"/>
                        </a:rPr>
                        <a:t>Snighdha</a:t>
                      </a:r>
                      <a:r>
                        <a:rPr lang="en-IN" sz="1600" kern="100" dirty="0">
                          <a:effectLst/>
                          <a:latin typeface="Constantia" panose="02030602050306030303" pitchFamily="18" charset="0"/>
                        </a:rPr>
                        <a:t> Patra</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snigdha.patra@gmail.com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Chef De </a:t>
                      </a:r>
                      <a:r>
                        <a:rPr lang="en-IN" sz="1600" b="1" kern="100" dirty="0" err="1">
                          <a:effectLst/>
                          <a:latin typeface="Constantia" panose="02030602050306030303" pitchFamily="18" charset="0"/>
                        </a:rPr>
                        <a:t>Partie</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a:effectLst/>
                          <a:latin typeface="Constantia" panose="02030602050306030303" pitchFamily="18" charset="0"/>
                        </a:rPr>
                        <a:t>The Hilton</a:t>
                      </a:r>
                      <a:endParaRPr lang="en-IN" sz="1600" b="1"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0" kern="100" dirty="0">
                          <a:effectLst/>
                          <a:latin typeface="Constantia" panose="02030602050306030303" pitchFamily="18" charset="0"/>
                        </a:rPr>
                        <a:t>The Hilton, Auckland New Zealand</a:t>
                      </a:r>
                      <a:endParaRPr lang="en-IN" sz="1600" b="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NA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3"/>
                  </a:ext>
                </a:extLst>
              </a:tr>
              <a:tr h="579120">
                <a:tc>
                  <a:txBody>
                    <a:bodyPr/>
                    <a:lstStyle/>
                    <a:p>
                      <a:pPr algn="l">
                        <a:lnSpc>
                          <a:spcPct val="107000"/>
                        </a:lnSpc>
                        <a:spcAft>
                          <a:spcPts val="800"/>
                        </a:spcAft>
                        <a:buNone/>
                      </a:pPr>
                      <a:r>
                        <a:rPr lang="en-IN" sz="1600" kern="100" dirty="0">
                          <a:effectLst/>
                          <a:latin typeface="Constantia" panose="02030602050306030303" pitchFamily="18" charset="0"/>
                          <a:ea typeface="Calibri" panose="020F0502020204030204" pitchFamily="34" charset="0"/>
                          <a:cs typeface="Mangal" panose="02040503050203030202" pitchFamily="18" charset="0"/>
                        </a:rPr>
                        <a:t>Vanshika  Kirar</a:t>
                      </a:r>
                    </a:p>
                  </a:txBody>
                  <a:tcPr marL="51501" marR="51501" marT="0" marB="0"/>
                </a:tc>
                <a:tc>
                  <a:txBody>
                    <a:bodyPr/>
                    <a:lstStyle/>
                    <a:p>
                      <a:pPr algn="l">
                        <a:lnSpc>
                          <a:spcPct val="107000"/>
                        </a:lnSpc>
                        <a:spcAft>
                          <a:spcPts val="800"/>
                        </a:spcAft>
                        <a:buNone/>
                      </a:pPr>
                      <a:r>
                        <a:rPr lang="en-IN" sz="1600" kern="100" dirty="0">
                          <a:effectLst/>
                          <a:latin typeface="Constantia" panose="02030602050306030303" pitchFamily="18" charset="0"/>
                          <a:ea typeface="Calibri" panose="020F0502020204030204" pitchFamily="34" charset="0"/>
                          <a:cs typeface="Mangal" panose="02040503050203030202" pitchFamily="18" charset="0"/>
                        </a:rPr>
                        <a:t>vanshika23@gmail.com</a:t>
                      </a:r>
                    </a:p>
                  </a:txBody>
                  <a:tcPr marL="51501" marR="51501" marT="0" marB="0"/>
                </a:tc>
                <a:tc>
                  <a:txBody>
                    <a:bodyPr/>
                    <a:lstStyle/>
                    <a:p>
                      <a:pPr algn="l">
                        <a:lnSpc>
                          <a:spcPct val="107000"/>
                        </a:lnSpc>
                        <a:spcAft>
                          <a:spcPts val="800"/>
                        </a:spcAft>
                        <a:buNone/>
                      </a:pPr>
                      <a:r>
                        <a:rPr lang="en-IN" sz="1600" b="1" kern="100" dirty="0">
                          <a:effectLst/>
                          <a:latin typeface="Constantia" panose="02030602050306030303" pitchFamily="18" charset="0"/>
                          <a:ea typeface="Calibri" panose="020F0502020204030204" pitchFamily="34" charset="0"/>
                          <a:cs typeface="Mangal" panose="02040503050203030202" pitchFamily="18" charset="0"/>
                        </a:rPr>
                        <a:t>Guest Faculty </a:t>
                      </a:r>
                    </a:p>
                  </a:txBody>
                  <a:tcPr marL="51501" marR="51501" marT="0" marB="0"/>
                </a:tc>
                <a:tc>
                  <a:txBody>
                    <a:bodyPr/>
                    <a:lstStyle/>
                    <a:p>
                      <a:pPr algn="l">
                        <a:lnSpc>
                          <a:spcPct val="107000"/>
                        </a:lnSpc>
                        <a:spcAft>
                          <a:spcPts val="800"/>
                        </a:spcAft>
                        <a:buNone/>
                      </a:pPr>
                      <a:r>
                        <a:rPr lang="en-IN" sz="1600" b="1" kern="100">
                          <a:effectLst/>
                          <a:latin typeface="Constantia" panose="02030602050306030303" pitchFamily="18" charset="0"/>
                          <a:ea typeface="Calibri" panose="020F0502020204030204" pitchFamily="34" charset="0"/>
                          <a:cs typeface="Mangal" panose="02040503050203030202" pitchFamily="18" charset="0"/>
                        </a:rPr>
                        <a:t>Shivaji College (DU)</a:t>
                      </a:r>
                    </a:p>
                  </a:txBody>
                  <a:tcPr marL="51501" marR="51501" marT="0" marB="0"/>
                </a:tc>
                <a:tc>
                  <a:txBody>
                    <a:bodyPr/>
                    <a:lstStyle/>
                    <a:p>
                      <a:pPr algn="l">
                        <a:lnSpc>
                          <a:spcPct val="107000"/>
                        </a:lnSpc>
                        <a:spcAft>
                          <a:spcPts val="800"/>
                        </a:spcAft>
                        <a:buNone/>
                      </a:pPr>
                      <a:r>
                        <a:rPr lang="en-IN" sz="1600" b="0" kern="100">
                          <a:effectLst/>
                          <a:latin typeface="Constantia" panose="02030602050306030303" pitchFamily="18" charset="0"/>
                          <a:ea typeface="Calibri" panose="020F0502020204030204" pitchFamily="34" charset="0"/>
                          <a:cs typeface="Mangal" panose="02040503050203030202" pitchFamily="18" charset="0"/>
                          <a:sym typeface="+mn-ea"/>
                        </a:rPr>
                        <a:t>Shivaji College (DU</a:t>
                      </a:r>
                      <a:endParaRPr lang="en-IN" sz="1600" b="0" kern="100" dirty="0">
                        <a:effectLst/>
                        <a:latin typeface="Constantia" panose="02030602050306030303" pitchFamily="18" charset="0"/>
                        <a:ea typeface="Calibri" panose="020F0502020204030204" pitchFamily="34" charset="0"/>
                        <a:cs typeface="Mangal" panose="02040503050203030202" pitchFamily="18" charset="0"/>
                        <a:sym typeface="+mn-ea"/>
                      </a:endParaRPr>
                    </a:p>
                  </a:txBody>
                  <a:tcPr marL="51501" marR="51501" marT="0" marB="0"/>
                </a:tc>
                <a:tc>
                  <a:txBody>
                    <a:bodyPr/>
                    <a:lstStyle/>
                    <a:p>
                      <a:pPr algn="l">
                        <a:lnSpc>
                          <a:spcPct val="107000"/>
                        </a:lnSpc>
                        <a:spcAft>
                          <a:spcPts val="800"/>
                        </a:spcAft>
                        <a:buNone/>
                      </a:pPr>
                      <a:r>
                        <a:rPr lang="en-IN" sz="1600" kern="100">
                          <a:effectLst/>
                          <a:latin typeface="Constantia" panose="02030602050306030303" pitchFamily="18" charset="0"/>
                          <a:ea typeface="Calibri" panose="020F0502020204030204" pitchFamily="34" charset="0"/>
                          <a:cs typeface="Mangal" panose="02040503050203030202" pitchFamily="18" charset="0"/>
                        </a:rPr>
                        <a:t>NA</a:t>
                      </a:r>
                    </a:p>
                  </a:txBody>
                  <a:tcPr marL="51501" marR="51501" marT="0" marB="0"/>
                </a:tc>
                <a:extLst>
                  <a:ext uri="{0D108BD9-81ED-4DB2-BD59-A6C34878D82A}">
                    <a16:rowId xmlns:a16="http://schemas.microsoft.com/office/drawing/2014/main" val="10004"/>
                  </a:ext>
                </a:extLst>
              </a:tr>
              <a:tr h="440690">
                <a:tc>
                  <a:txBody>
                    <a:bodyPr/>
                    <a:lstStyle/>
                    <a:p>
                      <a:pPr algn="l">
                        <a:lnSpc>
                          <a:spcPct val="107000"/>
                        </a:lnSpc>
                        <a:spcAft>
                          <a:spcPts val="800"/>
                        </a:spcAft>
                      </a:pPr>
                      <a:r>
                        <a:rPr lang="en-IN" sz="1600" kern="100">
                          <a:effectLst/>
                          <a:latin typeface="Constantia" panose="02030602050306030303" pitchFamily="18" charset="0"/>
                        </a:rPr>
                        <a:t>Kajal Rajput</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luvufriends24@gmail.com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PRT</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a:effectLst/>
                          <a:latin typeface="Constantia" panose="02030602050306030303" pitchFamily="18" charset="0"/>
                        </a:rPr>
                        <a:t>Adarsh Public School</a:t>
                      </a:r>
                      <a:endParaRPr lang="en-IN" sz="1600" b="1"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0" kern="100" dirty="0">
                          <a:effectLst/>
                          <a:latin typeface="Constantia" panose="02030602050306030303" pitchFamily="18" charset="0"/>
                        </a:rPr>
                        <a:t>Adarsh Public School, Vikas Puri</a:t>
                      </a:r>
                      <a:endParaRPr lang="en-IN" sz="1600" b="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NA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5"/>
                  </a:ext>
                </a:extLst>
              </a:tr>
              <a:tr h="382905">
                <a:tc>
                  <a:txBody>
                    <a:bodyPr/>
                    <a:lstStyle/>
                    <a:p>
                      <a:pPr algn="l">
                        <a:lnSpc>
                          <a:spcPct val="107000"/>
                        </a:lnSpc>
                        <a:spcAft>
                          <a:spcPts val="800"/>
                        </a:spcAft>
                      </a:pPr>
                      <a:r>
                        <a:rPr lang="en-IN" sz="1600" kern="100" dirty="0" err="1">
                          <a:effectLst/>
                          <a:latin typeface="Constantia" panose="02030602050306030303" pitchFamily="18" charset="0"/>
                        </a:rPr>
                        <a:t>Rimli</a:t>
                      </a:r>
                      <a:r>
                        <a:rPr lang="en-IN" sz="1600" kern="100" dirty="0">
                          <a:effectLst/>
                          <a:latin typeface="Constantia" panose="02030602050306030303" pitchFamily="18" charset="0"/>
                        </a:rPr>
                        <a:t> Das</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Riimlidas2000@gmail.com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Founder</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ARJB Farms</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0" kern="100" dirty="0">
                          <a:effectLst/>
                          <a:latin typeface="Constantia" panose="02030602050306030303" pitchFamily="18" charset="0"/>
                        </a:rPr>
                        <a:t>ARJB Farms, Guwahati</a:t>
                      </a:r>
                      <a:endParaRPr lang="en-IN" sz="1600" b="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NA</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6"/>
                  </a:ext>
                </a:extLst>
              </a:tr>
            </a:tbl>
          </a:graphicData>
        </a:graphic>
      </p:graphicFrame>
      <p:sp>
        <p:nvSpPr>
          <p:cNvPr id="6" name="TextBox 5"/>
          <p:cNvSpPr txBox="1"/>
          <p:nvPr/>
        </p:nvSpPr>
        <p:spPr>
          <a:xfrm>
            <a:off x="2825115" y="-101600"/>
            <a:ext cx="8096250" cy="414020"/>
          </a:xfrm>
          <a:prstGeom prst="rect">
            <a:avLst/>
          </a:prstGeom>
          <a:noFill/>
        </p:spPr>
        <p:txBody>
          <a:bodyPr wrap="square" rtlCol="0">
            <a:noAutofit/>
          </a:bodyPr>
          <a:lstStyle/>
          <a:p>
            <a:pPr algn="ctr"/>
            <a:r>
              <a:rPr lang="en-IN" sz="3200" b="1" dirty="0">
                <a:latin typeface="Constantia" panose="02030602050306030303" pitchFamily="18" charset="0"/>
              </a:rPr>
              <a:t>OUR NOTABLE ALUMNAE</a:t>
            </a:r>
          </a:p>
        </p:txBody>
      </p:sp>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4800" y="1473835"/>
          <a:ext cx="11040745" cy="4650106"/>
        </p:xfrm>
        <a:graphic>
          <a:graphicData uri="http://schemas.openxmlformats.org/drawingml/2006/table">
            <a:tbl>
              <a:tblPr firstRow="1" firstCol="1" bandRow="1">
                <a:tableStyleId>{5C22544A-7EE6-4342-B048-85BDC9FD1C3A}</a:tableStyleId>
              </a:tblPr>
              <a:tblGrid>
                <a:gridCol w="1997710">
                  <a:extLst>
                    <a:ext uri="{9D8B030D-6E8A-4147-A177-3AD203B41FA5}">
                      <a16:colId xmlns:a16="http://schemas.microsoft.com/office/drawing/2014/main" val="20000"/>
                    </a:ext>
                  </a:extLst>
                </a:gridCol>
                <a:gridCol w="2642235">
                  <a:extLst>
                    <a:ext uri="{9D8B030D-6E8A-4147-A177-3AD203B41FA5}">
                      <a16:colId xmlns:a16="http://schemas.microsoft.com/office/drawing/2014/main" val="20001"/>
                    </a:ext>
                  </a:extLst>
                </a:gridCol>
                <a:gridCol w="209296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97104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tblGrid>
              <a:tr h="664210">
                <a:tc>
                  <a:txBody>
                    <a:bodyPr/>
                    <a:lstStyle/>
                    <a:p>
                      <a:pPr algn="l">
                        <a:lnSpc>
                          <a:spcPct val="107000"/>
                        </a:lnSpc>
                        <a:spcAft>
                          <a:spcPts val="800"/>
                        </a:spcAft>
                      </a:pPr>
                      <a:r>
                        <a:rPr lang="en-IN" sz="1600" kern="100" dirty="0">
                          <a:effectLst/>
                          <a:latin typeface="Constantia" panose="02030602050306030303" pitchFamily="18" charset="0"/>
                        </a:rPr>
                        <a:t>Heba Abbas</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a:t>
                      </a:r>
                      <a:r>
                        <a:rPr lang="en-IN" sz="1600" b="0" i="0" kern="1200" dirty="0">
                          <a:solidFill>
                            <a:schemeClr val="dk1"/>
                          </a:solidFill>
                          <a:effectLst/>
                          <a:latin typeface="Constantia" panose="02030602050306030303" pitchFamily="18" charset="0"/>
                          <a:ea typeface="+mn-ea"/>
                          <a:cs typeface="+mn-cs"/>
                        </a:rPr>
                        <a:t>heba.abbas96@gmail.com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Associate Researcher</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Blue Kraft Digital</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Lower Parel,</a:t>
                      </a:r>
                      <a:br>
                        <a:rPr lang="en-IN" sz="1600" kern="100">
                          <a:effectLst/>
                          <a:latin typeface="Constantia" panose="02030602050306030303" pitchFamily="18" charset="0"/>
                        </a:rPr>
                      </a:br>
                      <a:r>
                        <a:rPr lang="en-IN" sz="1600" kern="100">
                          <a:effectLst/>
                          <a:latin typeface="Constantia" panose="02030602050306030303" pitchFamily="18" charset="0"/>
                        </a:rPr>
                        <a:t>Mumbai 400013</a:t>
                      </a:r>
                      <a:br>
                        <a:rPr lang="en-IN" sz="1600" kern="100">
                          <a:effectLst/>
                          <a:latin typeface="Constantia" panose="02030602050306030303" pitchFamily="18" charset="0"/>
                        </a:rPr>
                      </a:br>
                      <a:r>
                        <a:rPr lang="en-IN" sz="1600" kern="100">
                          <a:effectLst/>
                          <a:latin typeface="Constantia" panose="02030602050306030303" pitchFamily="18" charset="0"/>
                        </a:rPr>
                        <a:t>India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NA</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0"/>
                  </a:ext>
                </a:extLst>
              </a:tr>
              <a:tr h="782320">
                <a:tc>
                  <a:txBody>
                    <a:bodyPr/>
                    <a:lstStyle/>
                    <a:p>
                      <a:pPr algn="l">
                        <a:lnSpc>
                          <a:spcPct val="107000"/>
                        </a:lnSpc>
                        <a:spcAft>
                          <a:spcPts val="800"/>
                        </a:spcAft>
                      </a:pPr>
                      <a:r>
                        <a:rPr lang="en-IN" sz="1600" kern="100" dirty="0">
                          <a:effectLst/>
                          <a:latin typeface="Constantia" panose="02030602050306030303" pitchFamily="18" charset="0"/>
                        </a:rPr>
                        <a:t>Keerti </a:t>
                      </a:r>
                      <a:r>
                        <a:rPr lang="en-IN" sz="1600" kern="100" dirty="0" err="1">
                          <a:effectLst/>
                          <a:latin typeface="Constantia" panose="02030602050306030303" pitchFamily="18" charset="0"/>
                        </a:rPr>
                        <a:t>Sombhavi</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a:t>
                      </a:r>
                      <a:r>
                        <a:rPr lang="en-IN" sz="1600" b="0" i="0" kern="1200" dirty="0">
                          <a:solidFill>
                            <a:schemeClr val="dk1"/>
                          </a:solidFill>
                          <a:effectLst/>
                          <a:latin typeface="Constantia" panose="02030602050306030303" pitchFamily="18" charset="0"/>
                          <a:ea typeface="+mn-ea"/>
                          <a:cs typeface="+mn-cs"/>
                        </a:rPr>
                        <a:t>keertisombhavi@gmail.com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Relationship Manager</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Mo School Abhiyan </a:t>
                      </a:r>
                      <a:r>
                        <a:rPr lang="en-IN" sz="1600" b="1" kern="100" dirty="0" err="1">
                          <a:effectLst/>
                          <a:latin typeface="Constantia" panose="02030602050306030303" pitchFamily="18" charset="0"/>
                        </a:rPr>
                        <a:t>Parichalana</a:t>
                      </a:r>
                      <a:r>
                        <a:rPr lang="en-IN" sz="1600" b="1" kern="100" dirty="0">
                          <a:effectLst/>
                          <a:latin typeface="Constantia" panose="02030602050306030303" pitchFamily="18" charset="0"/>
                        </a:rPr>
                        <a:t> </a:t>
                      </a:r>
                      <a:r>
                        <a:rPr lang="en-IN" sz="1600" b="1" kern="100" dirty="0" err="1">
                          <a:effectLst/>
                          <a:latin typeface="Constantia" panose="02030602050306030303" pitchFamily="18" charset="0"/>
                        </a:rPr>
                        <a:t>Sangathan</a:t>
                      </a:r>
                      <a:r>
                        <a:rPr lang="en-IN" sz="1600" b="1" kern="100" dirty="0">
                          <a:effectLst/>
                          <a:latin typeface="Constantia" panose="02030602050306030303" pitchFamily="18" charset="0"/>
                        </a:rPr>
                        <a:t>, Govt of Odisha</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School and Mass Education Department, Govt of Odisha</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NA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1"/>
                  </a:ext>
                </a:extLst>
              </a:tr>
              <a:tr h="490220">
                <a:tc>
                  <a:txBody>
                    <a:bodyPr/>
                    <a:lstStyle/>
                    <a:p>
                      <a:pPr algn="l">
                        <a:lnSpc>
                          <a:spcPct val="107000"/>
                        </a:lnSpc>
                        <a:spcAft>
                          <a:spcPts val="800"/>
                        </a:spcAft>
                      </a:pPr>
                      <a:r>
                        <a:rPr lang="en-IN" sz="1600" kern="100" dirty="0">
                          <a:effectLst/>
                          <a:latin typeface="Constantia" panose="02030602050306030303" pitchFamily="18" charset="0"/>
                        </a:rPr>
                        <a:t>Ayushi Srivastav</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a:t>
                      </a:r>
                      <a:r>
                        <a:rPr lang="en-IN" sz="1600" b="0" i="0" kern="1200" dirty="0">
                          <a:solidFill>
                            <a:schemeClr val="dk1"/>
                          </a:solidFill>
                          <a:effectLst/>
                          <a:latin typeface="Constantia" panose="02030602050306030303" pitchFamily="18" charset="0"/>
                          <a:ea typeface="+mn-ea"/>
                          <a:cs typeface="+mn-cs"/>
                        </a:rPr>
                        <a:t>srivastavaayushi2312@gmail.com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Academics Operations Manager</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kern="100" dirty="0">
                          <a:effectLst/>
                          <a:latin typeface="Constantia" panose="02030602050306030303" pitchFamily="18" charset="0"/>
                        </a:rPr>
                        <a:t>PW (</a:t>
                      </a:r>
                      <a:r>
                        <a:rPr lang="en-IN" sz="1600" b="1" kern="100" dirty="0" err="1">
                          <a:effectLst/>
                          <a:latin typeface="Constantia" panose="02030602050306030303" pitchFamily="18" charset="0"/>
                        </a:rPr>
                        <a:t>Physicswallah</a:t>
                      </a:r>
                      <a:r>
                        <a:rPr lang="en-IN" sz="1600" b="1" kern="100" dirty="0">
                          <a:effectLst/>
                          <a:latin typeface="Constantia" panose="02030602050306030303" pitchFamily="18" charset="0"/>
                        </a:rPr>
                        <a:t>)</a:t>
                      </a:r>
                      <a:endParaRPr lang="en-IN" sz="1600" b="1"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PW (</a:t>
                      </a:r>
                      <a:r>
                        <a:rPr lang="en-IN" sz="1600" kern="100" dirty="0" err="1">
                          <a:effectLst/>
                          <a:latin typeface="Constantia" panose="02030602050306030303" pitchFamily="18" charset="0"/>
                        </a:rPr>
                        <a:t>Physicswallah</a:t>
                      </a:r>
                      <a:r>
                        <a:rPr lang="en-IN" sz="1600" kern="100" dirty="0">
                          <a:effectLst/>
                          <a:latin typeface="Constantia" panose="02030602050306030303" pitchFamily="18" charset="0"/>
                        </a:rPr>
                        <a:t>), Gurugram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a:effectLst/>
                          <a:latin typeface="Constantia" panose="02030602050306030303" pitchFamily="18" charset="0"/>
                        </a:rPr>
                        <a:t>NA</a:t>
                      </a:r>
                      <a:endParaRPr lang="en-IN" sz="1600" kern="10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2"/>
                  </a:ext>
                </a:extLst>
              </a:tr>
              <a:tr h="1022985">
                <a:tc>
                  <a:txBody>
                    <a:bodyPr/>
                    <a:lstStyle/>
                    <a:p>
                      <a:pPr algn="l">
                        <a:lnSpc>
                          <a:spcPct val="107000"/>
                        </a:lnSpc>
                        <a:spcAft>
                          <a:spcPts val="800"/>
                        </a:spcAft>
                      </a:pPr>
                      <a:r>
                        <a:rPr lang="en-IN" sz="1600" kern="100" dirty="0">
                          <a:effectLst/>
                          <a:latin typeface="Constantia" panose="02030602050306030303" pitchFamily="18" charset="0"/>
                          <a:ea typeface="Calibri" panose="020F0502020204030204" pitchFamily="34" charset="0"/>
                          <a:cs typeface="Mangal" panose="02040503050203030202" pitchFamily="18" charset="0"/>
                        </a:rPr>
                        <a:t>Arunima Tiwari</a:t>
                      </a: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aruart20@gmail.com</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b="1" i="0" kern="1200" dirty="0">
                          <a:solidFill>
                            <a:schemeClr val="dk1"/>
                          </a:solidFill>
                          <a:effectLst/>
                          <a:latin typeface="Constantia" panose="02030602050306030303" pitchFamily="18" charset="0"/>
                          <a:ea typeface="+mn-ea"/>
                          <a:cs typeface="+mn-cs"/>
                        </a:rPr>
                        <a:t>Research Assistant</a:t>
                      </a:r>
                    </a:p>
                  </a:txBody>
                  <a:tcPr marL="51501" marR="51501" marT="0" marB="0"/>
                </a:tc>
                <a:tc>
                  <a:txBody>
                    <a:bodyPr/>
                    <a:lstStyle/>
                    <a:p>
                      <a:pPr algn="l">
                        <a:lnSpc>
                          <a:spcPct val="107000"/>
                        </a:lnSpc>
                        <a:spcAft>
                          <a:spcPts val="800"/>
                        </a:spcAft>
                      </a:pPr>
                      <a:r>
                        <a:rPr lang="en-US" sz="1600" b="1" i="0" kern="1200" dirty="0">
                          <a:solidFill>
                            <a:schemeClr val="dk1"/>
                          </a:solidFill>
                          <a:effectLst/>
                          <a:latin typeface="Constantia" panose="02030602050306030303" pitchFamily="18" charset="0"/>
                          <a:ea typeface="+mn-ea"/>
                          <a:cs typeface="+mn-cs"/>
                        </a:rPr>
                        <a:t>Indian Institute of Heritage (Formerly National Museum Institute)</a:t>
                      </a: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 </a:t>
                      </a:r>
                      <a:r>
                        <a:rPr lang="en-US" sz="1600" b="0" i="0" kern="1200" dirty="0">
                          <a:solidFill>
                            <a:schemeClr val="dk1"/>
                          </a:solidFill>
                          <a:effectLst/>
                          <a:latin typeface="Constantia" panose="02030602050306030303" pitchFamily="18" charset="0"/>
                          <a:ea typeface="+mn-ea"/>
                          <a:cs typeface="+mn-cs"/>
                        </a:rPr>
                        <a:t>National Museum Institute</a:t>
                      </a:r>
                      <a:br>
                        <a:rPr lang="en-US" sz="1600" b="0" dirty="0">
                          <a:latin typeface="Constantia" panose="02030602050306030303" pitchFamily="18" charset="0"/>
                        </a:rPr>
                      </a:br>
                      <a:r>
                        <a:rPr lang="en-US" sz="1600" b="0" i="0" kern="1200" dirty="0">
                          <a:solidFill>
                            <a:schemeClr val="dk1"/>
                          </a:solidFill>
                          <a:effectLst/>
                          <a:latin typeface="Constantia" panose="02030602050306030303" pitchFamily="18" charset="0"/>
                          <a:ea typeface="+mn-ea"/>
                          <a:cs typeface="+mn-cs"/>
                        </a:rPr>
                        <a:t>of History of Art, Conservation &amp; Museology</a:t>
                      </a:r>
                      <a:br>
                        <a:rPr lang="en-US" sz="1600" b="0" i="0" kern="1200" dirty="0">
                          <a:solidFill>
                            <a:schemeClr val="dk1"/>
                          </a:solidFill>
                          <a:effectLst/>
                          <a:latin typeface="Constantia" panose="02030602050306030303" pitchFamily="18" charset="0"/>
                          <a:ea typeface="+mn-ea"/>
                          <a:cs typeface="+mn-cs"/>
                        </a:rPr>
                      </a:br>
                      <a:r>
                        <a:rPr lang="en-US" sz="1600" b="0" i="0" kern="1200" dirty="0">
                          <a:solidFill>
                            <a:schemeClr val="dk1"/>
                          </a:solidFill>
                          <a:effectLst/>
                          <a:latin typeface="Constantia" panose="02030602050306030303" pitchFamily="18" charset="0"/>
                          <a:ea typeface="+mn-ea"/>
                          <a:cs typeface="+mn-cs"/>
                        </a:rPr>
                        <a:t>A-19, Institutional Area, Sector - 62, NOIDA</a:t>
                      </a:r>
                      <a:endParaRPr lang="en-IN" sz="1600" b="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tc>
                  <a:txBody>
                    <a:bodyPr/>
                    <a:lstStyle/>
                    <a:p>
                      <a:pPr algn="l">
                        <a:lnSpc>
                          <a:spcPct val="107000"/>
                        </a:lnSpc>
                        <a:spcAft>
                          <a:spcPts val="800"/>
                        </a:spcAft>
                      </a:pPr>
                      <a:r>
                        <a:rPr lang="en-IN" sz="1600" kern="100" dirty="0">
                          <a:effectLst/>
                          <a:latin typeface="Constantia" panose="02030602050306030303" pitchFamily="18" charset="0"/>
                        </a:rPr>
                        <a:t>NA</a:t>
                      </a:r>
                      <a:endParaRPr lang="en-IN" sz="1600" kern="100" dirty="0">
                        <a:effectLst/>
                        <a:latin typeface="Constantia" panose="02030602050306030303" pitchFamily="18" charset="0"/>
                        <a:ea typeface="Calibri" panose="020F0502020204030204" pitchFamily="34" charset="0"/>
                        <a:cs typeface="Mangal" panose="02040503050203030202" pitchFamily="18" charset="0"/>
                      </a:endParaRPr>
                    </a:p>
                  </a:txBody>
                  <a:tcPr marL="51501" marR="51501" marT="0" marB="0"/>
                </a:tc>
                <a:extLst>
                  <a:ext uri="{0D108BD9-81ED-4DB2-BD59-A6C34878D82A}">
                    <a16:rowId xmlns:a16="http://schemas.microsoft.com/office/drawing/2014/main" val="10003"/>
                  </a:ext>
                </a:extLst>
              </a:tr>
            </a:tbl>
          </a:graphicData>
        </a:graphic>
      </p:graphicFrame>
      <p:sp>
        <p:nvSpPr>
          <p:cNvPr id="2" name="Text Box 1"/>
          <p:cNvSpPr txBox="1"/>
          <p:nvPr/>
        </p:nvSpPr>
        <p:spPr>
          <a:xfrm>
            <a:off x="372745" y="708660"/>
            <a:ext cx="4064000" cy="368300"/>
          </a:xfrm>
          <a:prstGeom prst="rect">
            <a:avLst/>
          </a:prstGeom>
          <a:noFill/>
        </p:spPr>
        <p:txBody>
          <a:bodyPr wrap="square" rtlCol="0">
            <a:spAutoFit/>
          </a:bodyPr>
          <a:lstStyle/>
          <a:p>
            <a:r>
              <a:rPr lang="en-IN" altLang="en-US"/>
              <a:t>CONTD.</a:t>
            </a: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45AF-36E3-1522-683A-9749234D7D03}"/>
              </a:ext>
            </a:extLst>
          </p:cNvPr>
          <p:cNvSpPr>
            <a:spLocks noGrp="1"/>
          </p:cNvSpPr>
          <p:nvPr>
            <p:ph type="title"/>
          </p:nvPr>
        </p:nvSpPr>
        <p:spPr/>
        <p:txBody>
          <a:bodyPr/>
          <a:lstStyle/>
          <a:p>
            <a:r>
              <a:rPr lang="en-IN" dirty="0"/>
              <a:t>Students in Different Courses (2023-24)</a:t>
            </a:r>
          </a:p>
        </p:txBody>
      </p:sp>
      <p:pic>
        <p:nvPicPr>
          <p:cNvPr id="2050" name="Picture 2">
            <a:extLst>
              <a:ext uri="{FF2B5EF4-FFF2-40B4-BE49-F238E27FC236}">
                <a16:creationId xmlns:a16="http://schemas.microsoft.com/office/drawing/2014/main" id="{8869D970-6042-155D-FFEA-C082D2823E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7500" y="2016125"/>
            <a:ext cx="9004300" cy="40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240618"/>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CE6E40-80E5-2899-91DE-A07082B88BC9}"/>
              </a:ext>
            </a:extLst>
          </p:cNvPr>
          <p:cNvSpPr txBox="1"/>
          <p:nvPr/>
        </p:nvSpPr>
        <p:spPr>
          <a:xfrm>
            <a:off x="1460500" y="844382"/>
            <a:ext cx="9512300" cy="4214295"/>
          </a:xfrm>
          <a:prstGeom prst="rect">
            <a:avLst/>
          </a:prstGeom>
          <a:noFill/>
        </p:spPr>
        <p:txBody>
          <a:bodyPr wrap="square">
            <a:spAutoFit/>
          </a:bodyPr>
          <a:lstStyle/>
          <a:p>
            <a:pPr lvl="0">
              <a:lnSpc>
                <a:spcPct val="107000"/>
              </a:lnSpc>
              <a:spcBef>
                <a:spcPts val="1200"/>
              </a:spcBef>
            </a:pPr>
            <a:r>
              <a:rPr lang="en-IN" sz="2000" b="1" kern="100" dirty="0">
                <a:effectLst/>
                <a:latin typeface="Times New Roman" panose="02020603050405020304" pitchFamily="18" charset="0"/>
                <a:ea typeface="Calibri" panose="020F0502020204030204" pitchFamily="34" charset="0"/>
                <a:cs typeface="Mangal" panose="02040503050203030202" pitchFamily="18" charset="0"/>
              </a:rPr>
              <a:t>Innovative Teaching Pedagogy /Best Practices of the Department </a:t>
            </a:r>
            <a:endParaRPr lang="en-IN" sz="2000" kern="100" dirty="0">
              <a:effectLst/>
              <a:latin typeface="Calibri" panose="020F0502020204030204" pitchFamily="34" charset="0"/>
              <a:ea typeface="Calibri" panose="020F0502020204030204" pitchFamily="34" charset="0"/>
              <a:cs typeface="Mangal" panose="02040503050203030202" pitchFamily="18" charset="0"/>
            </a:endParaRPr>
          </a:p>
          <a:p>
            <a:pPr marL="457200">
              <a:lnSpc>
                <a:spcPct val="107000"/>
              </a:lnSpc>
              <a:buNone/>
            </a:pPr>
            <a:r>
              <a:rPr lang="en-IN" sz="2000" b="1" kern="100" dirty="0">
                <a:effectLst/>
                <a:latin typeface="Times New Roman" panose="02020603050405020304" pitchFamily="18" charset="0"/>
                <a:ea typeface="Calibri" panose="020F0502020204030204" pitchFamily="34" charset="0"/>
                <a:cs typeface="Mangal" panose="02040503050203030202" pitchFamily="18" charset="0"/>
              </a:rPr>
              <a:t> </a:t>
            </a: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Department has adopted following teaching pedagogies:</a:t>
            </a:r>
          </a:p>
          <a:p>
            <a:pPr marL="457200">
              <a:lnSpc>
                <a:spcPct val="107000"/>
              </a:lnSpc>
              <a:spcBef>
                <a:spcPts val="1200"/>
              </a:spcBef>
              <a:buNone/>
            </a:pP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Symbol" panose="05050102010706020507" pitchFamily="18" charset="2"/>
              <a:buChar char=""/>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Organising field trips to provide experiential learning to the students.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Symbol" panose="05050102010706020507" pitchFamily="18" charset="2"/>
              <a:buChar char=""/>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Visit to Archaeological sites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Symbol" panose="05050102010706020507" pitchFamily="18" charset="2"/>
              <a:buChar char=""/>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Inviting experts from various academic fields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Symbol" panose="05050102010706020507" pitchFamily="18" charset="2"/>
              <a:buChar char=""/>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Screening of relevant movies and documentaries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Symbol" panose="05050102010706020507" pitchFamily="18" charset="2"/>
              <a:buChar char=""/>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The faculty use innovative advanced technologies to felicitate  diverse information</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457200">
              <a:lnSpc>
                <a:spcPct val="107000"/>
              </a:lnSpc>
              <a:spcAft>
                <a:spcPts val="800"/>
              </a:spcAf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 </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941593606"/>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5214"/>
          </a:xfrm>
        </p:spPr>
        <p:txBody>
          <a:bodyPr>
            <a:normAutofit fontScale="90000"/>
          </a:bodyPr>
          <a:lstStyle/>
          <a:p>
            <a:r>
              <a:rPr lang="en-IN" sz="3200" b="1" kern="100" dirty="0">
                <a:effectLst/>
                <a:latin typeface="Times New Roman" panose="02020603050405020304" pitchFamily="18" charset="0"/>
                <a:ea typeface="Calibri" panose="020F0502020204030204" pitchFamily="34" charset="0"/>
                <a:cs typeface="Mangal" panose="02040503050203030202" pitchFamily="18" charset="0"/>
              </a:rPr>
              <a:t>Strengths of the Department of History:</a:t>
            </a:r>
            <a:br>
              <a:rPr lang="en-IN" sz="2400" kern="100" dirty="0">
                <a:effectLst/>
                <a:latin typeface="Calibri" panose="020F0502020204030204" pitchFamily="34" charset="0"/>
                <a:ea typeface="Calibri" panose="020F0502020204030204" pitchFamily="34" charset="0"/>
                <a:cs typeface="Mangal" panose="02040503050203030202" pitchFamily="18" charset="0"/>
              </a:rPr>
            </a:br>
            <a:endParaRPr lang="en-IN" dirty="0"/>
          </a:p>
        </p:txBody>
      </p:sp>
      <p:sp>
        <p:nvSpPr>
          <p:cNvPr id="4" name="TextBox 3"/>
          <p:cNvSpPr txBox="1"/>
          <p:nvPr/>
        </p:nvSpPr>
        <p:spPr>
          <a:xfrm>
            <a:off x="695218" y="725214"/>
            <a:ext cx="10658582" cy="707886"/>
          </a:xfrm>
          <a:prstGeom prst="rect">
            <a:avLst/>
          </a:prstGeom>
          <a:noFill/>
        </p:spPr>
        <p:txBody>
          <a:bodyPr wrap="square">
            <a:spAutoFit/>
          </a:bodyPr>
          <a:lstStyle/>
          <a:p>
            <a:pPr marL="457200" indent="-457200">
              <a:buFont typeface="Wingdings" panose="05000000000000000000" pitchFamily="2" charset="2"/>
              <a:buChar char="Ø"/>
            </a:pPr>
            <a:endParaRPr lang="en-US" sz="2000" dirty="0">
              <a:latin typeface="Constantia" panose="02030602050306030303" pitchFamily="18" charset="0"/>
            </a:endParaRPr>
          </a:p>
          <a:p>
            <a:pPr indent="0">
              <a:buFont typeface="Wingdings" panose="05000000000000000000" pitchFamily="2" charset="2"/>
              <a:buNone/>
            </a:pPr>
            <a:endParaRPr lang="en-IN" altLang="en-US" sz="2000" dirty="0">
              <a:latin typeface="Constantia" panose="02030602050306030303" pitchFamily="18" charset="0"/>
            </a:endParaRPr>
          </a:p>
        </p:txBody>
      </p:sp>
      <p:sp>
        <p:nvSpPr>
          <p:cNvPr id="7" name="TextBox 6">
            <a:extLst>
              <a:ext uri="{FF2B5EF4-FFF2-40B4-BE49-F238E27FC236}">
                <a16:creationId xmlns:a16="http://schemas.microsoft.com/office/drawing/2014/main" id="{616C188E-5A42-3676-B3A5-B5AB3FEB0896}"/>
              </a:ext>
            </a:extLst>
          </p:cNvPr>
          <p:cNvSpPr txBox="1"/>
          <p:nvPr/>
        </p:nvSpPr>
        <p:spPr>
          <a:xfrm>
            <a:off x="695218" y="2045242"/>
            <a:ext cx="10468082" cy="3257943"/>
          </a:xfrm>
          <a:prstGeom prst="rect">
            <a:avLst/>
          </a:prstGeom>
          <a:noFill/>
        </p:spPr>
        <p:txBody>
          <a:bodyPr wrap="square">
            <a:spAutoFit/>
          </a:bodyPr>
          <a:lstStyle/>
          <a:p>
            <a:pPr marL="457200" algn="just">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The Department of History is distinguished by its highly qualified faculty, the majority of whom hold Ph.D. degree. The faculty members are well-prepared and enthusiastic to mentor research students across a wide range of areas. These include social, political, economic, spiritual, religious, and archaeological studies, as well as the historical development of various branches of science.</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457200" algn="just">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The department has observed that its students demonstrate the ability to adopt constructive and research-oriented approaches, indicating strong potential for academic growth and contribution to the field. </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457200" algn="just">
              <a:lnSpc>
                <a:spcPct val="107000"/>
              </a:lnSpc>
              <a:spcBef>
                <a:spcPts val="1200"/>
              </a:spcBef>
              <a:spcAft>
                <a:spcPts val="800"/>
              </a:spcAf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Another strength of the Department is that it offer bilingual teaching to cater diverse student population which is communicate with the students with easy going way.</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p:txBody>
      </p:sp>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Weakness:</a:t>
            </a:r>
          </a:p>
        </p:txBody>
      </p:sp>
      <p:sp>
        <p:nvSpPr>
          <p:cNvPr id="6" name="TextBox 5"/>
          <p:cNvSpPr txBox="1"/>
          <p:nvPr/>
        </p:nvSpPr>
        <p:spPr>
          <a:xfrm>
            <a:off x="418702" y="2024279"/>
            <a:ext cx="11608198" cy="5130379"/>
          </a:xfrm>
          <a:prstGeom prst="rect">
            <a:avLst/>
          </a:prstGeom>
          <a:solidFill>
            <a:schemeClr val="bg1"/>
          </a:solidFill>
        </p:spPr>
        <p:txBody>
          <a:bodyPr wrap="square">
            <a:spAutoFit/>
          </a:bodyPr>
          <a:lstStyle/>
          <a:p>
            <a:pPr marL="342900" lvl="0" indent="-342900">
              <a:lnSpc>
                <a:spcPct val="107000"/>
              </a:lnSpc>
              <a:spcBef>
                <a:spcPts val="1200"/>
              </a:spcBef>
              <a:buFont typeface="Symbol" panose="05050102010706020507" pitchFamily="18" charset="2"/>
              <a:buChar char=""/>
            </a:pPr>
            <a:r>
              <a:rPr lang="en-US" sz="2400" b="1" kern="100" dirty="0">
                <a:effectLst/>
                <a:latin typeface="Times New Roman" panose="02020603050405020304" pitchFamily="18" charset="0"/>
                <a:ea typeface="Calibri" panose="020F0502020204030204" pitchFamily="34" charset="0"/>
                <a:cs typeface="Mangal" panose="02040503050203030202" pitchFamily="18" charset="0"/>
              </a:rPr>
              <a:t>Absence of a separate Department </a:t>
            </a:r>
            <a:r>
              <a:rPr lang="en-IN" sz="2400" b="1" kern="100" dirty="0">
                <a:effectLst/>
                <a:latin typeface="Times New Roman" panose="02020603050405020304" pitchFamily="18" charset="0"/>
                <a:ea typeface="Calibri" panose="020F0502020204030204" pitchFamily="34" charset="0"/>
                <a:cs typeface="Mangal" panose="02040503050203030202" pitchFamily="18" charset="0"/>
              </a:rPr>
              <a:t>Room and </a:t>
            </a:r>
            <a:r>
              <a:rPr lang="en-US" sz="2400" b="1" kern="100" dirty="0">
                <a:effectLst/>
                <a:latin typeface="Times New Roman" panose="02020603050405020304" pitchFamily="18" charset="0"/>
                <a:ea typeface="Calibri" panose="020F0502020204030204" pitchFamily="34" charset="0"/>
                <a:cs typeface="Mangal" panose="02040503050203030202" pitchFamily="18" charset="0"/>
              </a:rPr>
              <a:t>Library.</a:t>
            </a:r>
            <a:endParaRPr lang="en-IN" sz="24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buFont typeface="Symbol" panose="05050102010706020507" pitchFamily="18" charset="2"/>
              <a:buChar char=""/>
            </a:pPr>
            <a:r>
              <a:rPr lang="en-IN" sz="2400" b="1" kern="100" dirty="0">
                <a:effectLst/>
                <a:latin typeface="Times New Roman" panose="02020603050405020304" pitchFamily="18" charset="0"/>
                <a:ea typeface="Calibri" panose="020F0502020204030204" pitchFamily="34" charset="0"/>
                <a:cs typeface="Mangal" panose="02040503050203030202" pitchFamily="18" charset="0"/>
              </a:rPr>
              <a:t>The Department currently faces a lack of modern technological tools necessary to connect students with structured, systematic and comprehensive knowledge.</a:t>
            </a:r>
            <a:endParaRPr lang="en-IN" sz="2400" kern="100" dirty="0">
              <a:effectLst/>
              <a:latin typeface="Calibri" panose="020F0502020204030204" pitchFamily="34" charset="0"/>
              <a:ea typeface="Calibri" panose="020F0502020204030204" pitchFamily="34" charset="0"/>
              <a:cs typeface="Mangal" panose="02040503050203030202" pitchFamily="18" charset="0"/>
            </a:endParaRPr>
          </a:p>
          <a:p>
            <a:pPr marL="457200">
              <a:lnSpc>
                <a:spcPct val="107000"/>
              </a:lnSpc>
              <a:spcBef>
                <a:spcPts val="1200"/>
              </a:spcBef>
              <a:spcAft>
                <a:spcPts val="800"/>
              </a:spcAft>
            </a:pPr>
            <a:r>
              <a:rPr lang="en-IN" sz="2400" b="1" kern="100" dirty="0">
                <a:effectLst/>
                <a:latin typeface="Times New Roman" panose="02020603050405020304" pitchFamily="18" charset="0"/>
                <a:ea typeface="Calibri" panose="020F0502020204030204" pitchFamily="34" charset="0"/>
                <a:cs typeface="Mangal" panose="02040503050203030202" pitchFamily="18" charset="0"/>
              </a:rPr>
              <a:t> </a:t>
            </a:r>
            <a:endParaRPr lang="en-IN" sz="2400" kern="100" dirty="0">
              <a:effectLst/>
              <a:latin typeface="Calibri" panose="020F0502020204030204" pitchFamily="34"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endParaRPr lang="en-US" dirty="0">
              <a:latin typeface="Constantia" panose="02030602050306030303"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IN" dirty="0"/>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Opportunities</a:t>
            </a:r>
          </a:p>
        </p:txBody>
      </p:sp>
      <p:sp>
        <p:nvSpPr>
          <p:cNvPr id="3" name="Content Placeholder 2"/>
          <p:cNvSpPr>
            <a:spLocks noGrp="1"/>
          </p:cNvSpPr>
          <p:nvPr>
            <p:ph idx="1"/>
          </p:nvPr>
        </p:nvSpPr>
        <p:spPr>
          <a:xfrm>
            <a:off x="873303" y="2015732"/>
            <a:ext cx="10828962" cy="3450613"/>
          </a:xfrm>
        </p:spPr>
        <p:txBody>
          <a:bodyPr/>
          <a:lstStyle/>
          <a:p>
            <a:pPr>
              <a:buFont typeface="Wingdings" panose="05000000000000000000" pitchFamily="2" charset="2"/>
              <a:buChar char="Ø"/>
            </a:pPr>
            <a:r>
              <a:rPr lang="en-IN" dirty="0">
                <a:latin typeface="Constantia" panose="02030602050306030303" pitchFamily="18" charset="0"/>
              </a:rPr>
              <a:t>Given the expertise and the specialisations of the faculty, the Department is considering launching a Heritage Walk series- which can be a way of connecting and giving back to the local community. It could be further developed as form of Consultancy.</a:t>
            </a:r>
          </a:p>
          <a:p>
            <a:pPr marL="0" indent="0">
              <a:buNone/>
            </a:pPr>
            <a:endParaRPr lang="en-IN" dirty="0">
              <a:latin typeface="Constantia" panose="02030602050306030303" pitchFamily="18" charset="0"/>
            </a:endParaRPr>
          </a:p>
          <a:p>
            <a:pPr>
              <a:buFont typeface="Wingdings" panose="05000000000000000000" pitchFamily="2" charset="2"/>
              <a:buChar char="Ø"/>
            </a:pPr>
            <a:r>
              <a:rPr lang="en-IN" dirty="0">
                <a:latin typeface="Constantia" panose="02030602050306030303" pitchFamily="18" charset="0"/>
              </a:rPr>
              <a:t>Feedback from our students has indicated to us that a Departmental initiative for training civil services aspirants- especially for the History optional can be very successful.  </a:t>
            </a:r>
            <a:r>
              <a:rPr lang="en-IN" dirty="0">
                <a:latin typeface="Constantia" panose="02030602050306030303" pitchFamily="18" charset="0"/>
                <a:cs typeface="Constantia" panose="02030602050306030303" pitchFamily="18" charset="0"/>
              </a:rPr>
              <a:t>Many of the faculty serve as experts in Dhairya- the civil services society of the College.</a:t>
            </a:r>
          </a:p>
          <a:p>
            <a:endParaRPr lang="en-IN" dirty="0">
              <a:latin typeface="Constantia" panose="02030602050306030303" pitchFamily="18" charset="0"/>
              <a:cs typeface="Constantia" panose="02030602050306030303" pitchFamily="18" charset="0"/>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Challenges</a:t>
            </a:r>
          </a:p>
        </p:txBody>
      </p:sp>
      <p:sp>
        <p:nvSpPr>
          <p:cNvPr id="3" name="Content Placeholder 2"/>
          <p:cNvSpPr>
            <a:spLocks noGrp="1"/>
          </p:cNvSpPr>
          <p:nvPr>
            <p:ph idx="1"/>
          </p:nvPr>
        </p:nvSpPr>
        <p:spPr>
          <a:xfrm>
            <a:off x="1451579" y="1853754"/>
            <a:ext cx="9603275" cy="3450613"/>
          </a:xfrm>
        </p:spPr>
        <p:txBody>
          <a:bodyPr/>
          <a:lstStyle/>
          <a:p>
            <a:pPr>
              <a:buFont typeface="Wingdings" panose="05000000000000000000" pitchFamily="2" charset="2"/>
              <a:buChar char="Ø"/>
            </a:pPr>
            <a:r>
              <a:rPr lang="en-IN" dirty="0">
                <a:latin typeface="Constantia" panose="02030602050306030303" pitchFamily="18" charset="0"/>
              </a:rPr>
              <a:t>Arranging sponsorships and other funding for the different programmes is a regular challenge</a:t>
            </a:r>
          </a:p>
          <a:p>
            <a:pPr marL="0" indent="0">
              <a:buNone/>
            </a:pPr>
            <a:endParaRPr lang="en-IN" dirty="0">
              <a:latin typeface="Constantia" panose="02030602050306030303" pitchFamily="18" charset="0"/>
            </a:endParaRPr>
          </a:p>
          <a:p>
            <a:pPr>
              <a:buFont typeface="Wingdings" panose="05000000000000000000" pitchFamily="2" charset="2"/>
              <a:buChar char="Ø"/>
            </a:pPr>
            <a:r>
              <a:rPr lang="en-IN" dirty="0">
                <a:latin typeface="Constantia" panose="02030602050306030303" pitchFamily="18" charset="0"/>
              </a:rPr>
              <a:t>Creating Sustainable Alumnae Networks</a:t>
            </a:r>
          </a:p>
        </p:txBody>
      </p:sp>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RoadMap/Future plan</a:t>
            </a:r>
          </a:p>
        </p:txBody>
      </p:sp>
      <p:sp>
        <p:nvSpPr>
          <p:cNvPr id="3" name="Content Placeholder 2"/>
          <p:cNvSpPr>
            <a:spLocks noGrp="1"/>
          </p:cNvSpPr>
          <p:nvPr>
            <p:ph idx="1"/>
          </p:nvPr>
        </p:nvSpPr>
        <p:spPr>
          <a:xfrm>
            <a:off x="736600" y="2015732"/>
            <a:ext cx="11010899" cy="3851668"/>
          </a:xfrm>
        </p:spPr>
        <p:txBody>
          <a:bodyPr>
            <a:noAutofit/>
          </a:bodyPr>
          <a:lstStyle/>
          <a:p>
            <a:pPr algn="just">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History is not merely the study of the past. It is also the analytical exploration of transformations across time. It aids us in discerning which elements have remained constant and which have undergone significant change. Furthermore, it meticulously traces the evolution of ideas and material realities across different historical epochs, offering a structured account of shifting conceptual frameworks.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Artificial Intelligence is produced through serious scientific operation of the past. Therefore, it is required to systemise data of every thing and being. In this light, it becomes imperative for the Department of History to adopt Universal Design for Learning, so as to create classrooms that are responsive to the needs of multilingual, multilevel, and multicultural students. This inclusive approach will enable learners from diverse backgrounds to engage more meaningfully with historical studies.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In recent years, the discipline of history has made remarkable strides by integrating with various interdisciplinary fields such as: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Genetics Study</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Computer Science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Data Study</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Social Art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Social Psychology</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buNone/>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In recognition of these dynamic developments, there arises a compelling need for the establishment of a laboratory space within the department—a dedicated environment where both educators and students may pursue self-development and scholarly research, thereby elevating the institution to greater heights of academic excellence.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Wingdings" panose="05000000000000000000" pitchFamily="2" charset="2"/>
              <a:buChar char=""/>
              <a:tabLst>
                <a:tab pos="457200" algn="l"/>
              </a:tabLs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Creation of a  Historical Resource Centre to provide  the Primary Sources and hands on experience for practical training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Wingdings" panose="05000000000000000000" pitchFamily="2" charset="2"/>
              <a:buChar char=""/>
              <a:tabLst>
                <a:tab pos="457200" algn="l"/>
              </a:tabLs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Work towards expanding the Department, where new specializations can be accommodated</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Wingdings" panose="05000000000000000000" pitchFamily="2" charset="2"/>
              <a:buChar char=""/>
              <a:tabLst>
                <a:tab pos="457200" algn="l"/>
              </a:tabLs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Work towards raising the intake capacity</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Bef>
                <a:spcPts val="1200"/>
              </a:spcBef>
              <a:spcAft>
                <a:spcPts val="800"/>
              </a:spcAft>
              <a:buFont typeface="Wingdings" panose="05000000000000000000" pitchFamily="2" charset="2"/>
              <a:buChar char=""/>
              <a:tabLst>
                <a:tab pos="457200" algn="l"/>
              </a:tabLs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Comprehensive Training and workshops for faculty as well as students to equip them with the tools of Artificials Intelligence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Bef>
                <a:spcPts val="1200"/>
              </a:spcBef>
              <a:spcAft>
                <a:spcPts val="800"/>
              </a:spcAf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marL="0" indent="0">
              <a:buNone/>
            </a:pPr>
            <a:endParaRPr lang="en-IN" sz="1800" dirty="0">
              <a:latin typeface="Constantia" panose="02030602050306030303" pitchFamily="18" charset="0"/>
            </a:endParaRPr>
          </a:p>
        </p:txBody>
      </p:sp>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Any other Information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IN" dirty="0">
                <a:latin typeface="Constantia" panose="02030602050306030303" pitchFamily="18" charset="0"/>
              </a:rPr>
              <a:t>Members of the History faculty regularly </a:t>
            </a:r>
            <a:r>
              <a:rPr lang="en-US" dirty="0">
                <a:latin typeface="Constantia" panose="02030602050306030303" pitchFamily="18" charset="0"/>
              </a:rPr>
              <a:t>lend their expertise to different national and international institutions. Dr. Jaspal Singh has served as a subject expert for the Rajasthan Public Service Commission. Dr. Madhuri Sharma and </a:t>
            </a:r>
            <a:r>
              <a:rPr lang="en-IN" altLang="en-US" dirty="0">
                <a:latin typeface="Constantia" panose="02030602050306030303" pitchFamily="18" charset="0"/>
              </a:rPr>
              <a:t>Dr.</a:t>
            </a:r>
            <a:r>
              <a:rPr lang="en-US" dirty="0">
                <a:latin typeface="Constantia" panose="02030602050306030303" pitchFamily="18" charset="0"/>
              </a:rPr>
              <a:t> Shobhana Sinha have served as experts for the NTA(National Testing Agency). Dr. Nagendra Kumar has provided his expertise for the Samiksha Election Survey series of CGS,DU. </a:t>
            </a:r>
          </a:p>
          <a:p>
            <a:pPr>
              <a:buFont typeface="Wingdings" panose="05000000000000000000" pitchFamily="2" charset="2"/>
              <a:buChar char="Ø"/>
            </a:pPr>
            <a:r>
              <a:rPr lang="en-US" dirty="0">
                <a:latin typeface="Constantia" panose="02030602050306030303" pitchFamily="18" charset="0"/>
              </a:rPr>
              <a:t>The faculty also works closely with the University in several academic endeavours- such as Syllabi revision and Course development.</a:t>
            </a:r>
          </a:p>
          <a:p>
            <a:endParaRPr lang="en-IN" dirty="0"/>
          </a:p>
        </p:txBody>
      </p:sp>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738" r="33192" b="50531"/>
          <a:stretch>
            <a:fillRect/>
          </a:stretch>
        </p:blipFill>
        <p:spPr bwMode="auto">
          <a:xfrm>
            <a:off x="2525266" y="729385"/>
            <a:ext cx="1983232" cy="1697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070" y="830998"/>
            <a:ext cx="2112264" cy="1595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380" y="741849"/>
            <a:ext cx="2112264" cy="168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95" y="2701490"/>
            <a:ext cx="2112264" cy="1771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1528" y="2647080"/>
            <a:ext cx="1983232" cy="1781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4778" y="2701490"/>
            <a:ext cx="1911100" cy="1751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5878" y="2676819"/>
            <a:ext cx="1911100" cy="1751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81275" y="10787"/>
            <a:ext cx="8360265" cy="523220"/>
          </a:xfrm>
          <a:prstGeom prst="rect">
            <a:avLst/>
          </a:prstGeom>
          <a:noFill/>
        </p:spPr>
        <p:txBody>
          <a:bodyPr wrap="square" rtlCol="0">
            <a:spAutoFit/>
          </a:bodyPr>
          <a:lstStyle/>
          <a:p>
            <a:pPr algn="ctr"/>
            <a:r>
              <a:rPr lang="en-IN" sz="2800" b="1" dirty="0">
                <a:latin typeface="Algerian" panose="04020705040A02060702" pitchFamily="82" charset="0"/>
              </a:rPr>
              <a:t>The Faculty</a:t>
            </a:r>
          </a:p>
        </p:txBody>
      </p:sp>
      <p:sp>
        <p:nvSpPr>
          <p:cNvPr id="7" name="TextBox 6"/>
          <p:cNvSpPr txBox="1"/>
          <p:nvPr/>
        </p:nvSpPr>
        <p:spPr>
          <a:xfrm>
            <a:off x="0" y="6069226"/>
            <a:ext cx="12192000" cy="923330"/>
          </a:xfrm>
          <a:prstGeom prst="rect">
            <a:avLst/>
          </a:prstGeom>
          <a:noFill/>
        </p:spPr>
        <p:txBody>
          <a:bodyPr wrap="square" rtlCol="0">
            <a:spAutoFit/>
          </a:bodyPr>
          <a:lstStyle/>
          <a:p>
            <a:r>
              <a:rPr lang="en-IN" b="1" dirty="0"/>
              <a:t>L to R- Dr. Shakti Madhok, Dr. Fatima Hussain, Dr. Dinesh Singh, Dr. Madhuri Sharma, Dr Nagendra Kumar</a:t>
            </a:r>
          </a:p>
          <a:p>
            <a:r>
              <a:rPr lang="en-IN" b="1" dirty="0"/>
              <a:t>2</a:t>
            </a:r>
            <a:r>
              <a:rPr lang="en-IN" b="1" baseline="30000" dirty="0"/>
              <a:t>nd</a:t>
            </a:r>
            <a:r>
              <a:rPr lang="en-IN" b="1" dirty="0"/>
              <a:t> Row L to R, Ms. Shobhana Sinha, Mr. Levin NR, Dr. Jaspal Singh, Dr. Mithilesh Mishra, Dr. Chaya, Dr. Puna Ram</a:t>
            </a:r>
          </a:p>
          <a:p>
            <a:r>
              <a:rPr lang="en-IN" b="1" dirty="0"/>
              <a:t>3</a:t>
            </a:r>
            <a:r>
              <a:rPr lang="en-IN" b="1" baseline="30000" dirty="0"/>
              <a:t>rd</a:t>
            </a:r>
            <a:r>
              <a:rPr lang="en-IN" b="1" dirty="0"/>
              <a:t> Row Mr. Ramesh Patel, Dr. Madhwi</a:t>
            </a:r>
          </a:p>
        </p:txBody>
      </p:sp>
      <p:pic>
        <p:nvPicPr>
          <p:cNvPr id="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086" r="8414" b="9890"/>
          <a:stretch>
            <a:fillRect/>
          </a:stretch>
        </p:blipFill>
        <p:spPr bwMode="auto">
          <a:xfrm>
            <a:off x="8476996" y="2732763"/>
            <a:ext cx="1601724" cy="1720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861" y="4492046"/>
            <a:ext cx="1983233" cy="1566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1528" y="4498491"/>
            <a:ext cx="2289048" cy="1498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8430" t="1" r="4194" b="23440"/>
          <a:stretch>
            <a:fillRect/>
          </a:stretch>
        </p:blipFill>
        <p:spPr bwMode="auto">
          <a:xfrm>
            <a:off x="10078720" y="2732763"/>
            <a:ext cx="1900685" cy="169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l="-2210" t="-44" r="57097" b="67682"/>
          <a:stretch>
            <a:fillRect/>
          </a:stretch>
        </p:blipFill>
        <p:spPr>
          <a:xfrm>
            <a:off x="9409690" y="729385"/>
            <a:ext cx="2063701" cy="1545696"/>
          </a:xfrm>
          <a:prstGeom prst="rect">
            <a:avLst/>
          </a:prstGeom>
          <a:ln>
            <a:noFill/>
          </a:ln>
          <a:effectLst>
            <a:softEdge rad="112500"/>
          </a:effectLst>
        </p:spPr>
      </p:pic>
      <p:pic>
        <p:nvPicPr>
          <p:cNvPr id="10" name="Picture 9"/>
          <p:cNvPicPr>
            <a:picLocks noChangeAspect="1"/>
          </p:cNvPicPr>
          <p:nvPr/>
        </p:nvPicPr>
        <p:blipFill>
          <a:blip r:embed="rId14"/>
          <a:stretch>
            <a:fillRect/>
          </a:stretch>
        </p:blipFill>
        <p:spPr>
          <a:xfrm>
            <a:off x="253355" y="860531"/>
            <a:ext cx="2173865" cy="1595926"/>
          </a:xfrm>
          <a:prstGeom prst="rect">
            <a:avLst/>
          </a:prstGeom>
        </p:spPr>
      </p:pic>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724"/>
            <a:ext cx="12192000" cy="6231276"/>
          </a:xfrm>
          <a:prstGeom prst="rect">
            <a:avLst/>
          </a:prstGeom>
        </p:spPr>
      </p:pic>
      <p:sp>
        <p:nvSpPr>
          <p:cNvPr id="6" name="TextBox 5"/>
          <p:cNvSpPr txBox="1"/>
          <p:nvPr/>
        </p:nvSpPr>
        <p:spPr>
          <a:xfrm>
            <a:off x="4428161" y="102742"/>
            <a:ext cx="2933816" cy="369332"/>
          </a:xfrm>
          <a:prstGeom prst="rect">
            <a:avLst/>
          </a:prstGeom>
          <a:noFill/>
        </p:spPr>
        <p:txBody>
          <a:bodyPr wrap="none" rtlCol="0">
            <a:spAutoFit/>
          </a:bodyPr>
          <a:lstStyle/>
          <a:p>
            <a:r>
              <a:rPr lang="en-IN" b="1" dirty="0">
                <a:latin typeface="Algerian" panose="04020705040A02060702" pitchFamily="82" charset="0"/>
              </a:rPr>
              <a:t>THE HISTORY CLASSROOM</a:t>
            </a:r>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50121"/>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1E2A1-CD12-D9A3-9C09-50E3D1041B6A}"/>
              </a:ext>
            </a:extLst>
          </p:cNvPr>
          <p:cNvSpPr>
            <a:spLocks noGrp="1"/>
          </p:cNvSpPr>
          <p:nvPr>
            <p:ph type="title"/>
          </p:nvPr>
        </p:nvSpPr>
        <p:spPr/>
        <p:txBody>
          <a:bodyPr/>
          <a:lstStyle/>
          <a:p>
            <a:r>
              <a:rPr lang="en-IN" dirty="0"/>
              <a:t>Students in Different Courses (2024-25)</a:t>
            </a:r>
          </a:p>
        </p:txBody>
      </p:sp>
      <p:pic>
        <p:nvPicPr>
          <p:cNvPr id="3074" name="Picture 2">
            <a:extLst>
              <a:ext uri="{FF2B5EF4-FFF2-40B4-BE49-F238E27FC236}">
                <a16:creationId xmlns:a16="http://schemas.microsoft.com/office/drawing/2014/main" id="{07F1B126-D1E5-05DC-BE91-9115425623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1580" y="2016124"/>
            <a:ext cx="9603274" cy="374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7981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76" y="292402"/>
            <a:ext cx="10515600" cy="857500"/>
          </a:xfrm>
        </p:spPr>
        <p:txBody>
          <a:bodyPr>
            <a:normAutofit/>
          </a:bodyPr>
          <a:lstStyle/>
          <a:p>
            <a:r>
              <a:rPr lang="en-IN" sz="3200" dirty="0">
                <a:latin typeface="Constantia" panose="02030602050306030303" pitchFamily="18" charset="0"/>
              </a:rPr>
              <a:t>Enrolment- 2021-25</a:t>
            </a:r>
          </a:p>
        </p:txBody>
      </p:sp>
      <p:sp>
        <p:nvSpPr>
          <p:cNvPr id="4" name="TextBox 3"/>
          <p:cNvSpPr txBox="1"/>
          <p:nvPr/>
        </p:nvSpPr>
        <p:spPr>
          <a:xfrm>
            <a:off x="143838" y="1027416"/>
            <a:ext cx="10644027" cy="646331"/>
          </a:xfrm>
          <a:prstGeom prst="rect">
            <a:avLst/>
          </a:prstGeom>
          <a:noFill/>
        </p:spPr>
        <p:txBody>
          <a:bodyPr wrap="square" rtlCol="0">
            <a:spAutoFit/>
          </a:bodyPr>
          <a:lstStyle/>
          <a:p>
            <a:r>
              <a:rPr lang="en-IN" dirty="0">
                <a:latin typeface="Constantia" panose="02030602050306030303" pitchFamily="18" charset="0"/>
              </a:rPr>
              <a:t>The student enrolment profile for these years is interesting as it shows a move towards an almost equal presence of students from within Delhi and outside in the classroom</a:t>
            </a:r>
          </a:p>
        </p:txBody>
      </p:sp>
      <p:graphicFrame>
        <p:nvGraphicFramePr>
          <p:cNvPr id="3" name="Chart 2"/>
          <p:cNvGraphicFramePr/>
          <p:nvPr>
            <p:extLst>
              <p:ext uri="{D42A27DB-BD31-4B8C-83A1-F6EECF244321}">
                <p14:modId xmlns:p14="http://schemas.microsoft.com/office/powerpoint/2010/main" val="3022071239"/>
              </p:ext>
            </p:extLst>
          </p:nvPr>
        </p:nvGraphicFramePr>
        <p:xfrm>
          <a:off x="2425700" y="2047875"/>
          <a:ext cx="7518400" cy="378270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C025-734E-A9A0-CAB6-B4AC8C0684FE}"/>
              </a:ext>
            </a:extLst>
          </p:cNvPr>
          <p:cNvSpPr>
            <a:spLocks noGrp="1"/>
          </p:cNvSpPr>
          <p:nvPr>
            <p:ph type="title"/>
          </p:nvPr>
        </p:nvSpPr>
        <p:spPr/>
        <p:txBody>
          <a:bodyPr/>
          <a:lstStyle/>
          <a:p>
            <a:endParaRPr lang="en-IN" dirty="0"/>
          </a:p>
        </p:txBody>
      </p:sp>
      <p:graphicFrame>
        <p:nvGraphicFramePr>
          <p:cNvPr id="3" name="Table 2">
            <a:extLst>
              <a:ext uri="{FF2B5EF4-FFF2-40B4-BE49-F238E27FC236}">
                <a16:creationId xmlns:a16="http://schemas.microsoft.com/office/drawing/2014/main" id="{DE4E85DF-4E18-0934-A18A-DF1A311C4CB6}"/>
              </a:ext>
            </a:extLst>
          </p:cNvPr>
          <p:cNvGraphicFramePr>
            <a:graphicFrameLocks noGrp="1"/>
          </p:cNvGraphicFramePr>
          <p:nvPr>
            <p:extLst>
              <p:ext uri="{D42A27DB-BD31-4B8C-83A1-F6EECF244321}">
                <p14:modId xmlns:p14="http://schemas.microsoft.com/office/powerpoint/2010/main" val="596540817"/>
              </p:ext>
            </p:extLst>
          </p:nvPr>
        </p:nvGraphicFramePr>
        <p:xfrm>
          <a:off x="1077966" y="842173"/>
          <a:ext cx="10350500" cy="3883504"/>
        </p:xfrm>
        <a:graphic>
          <a:graphicData uri="http://schemas.openxmlformats.org/drawingml/2006/table">
            <a:tbl>
              <a:tblPr firstRow="1" firstCol="1" bandRow="1">
                <a:tableStyleId>{5C22544A-7EE6-4342-B048-85BDC9FD1C3A}</a:tableStyleId>
              </a:tblPr>
              <a:tblGrid>
                <a:gridCol w="1498599">
                  <a:extLst>
                    <a:ext uri="{9D8B030D-6E8A-4147-A177-3AD203B41FA5}">
                      <a16:colId xmlns:a16="http://schemas.microsoft.com/office/drawing/2014/main" val="829100720"/>
                    </a:ext>
                  </a:extLst>
                </a:gridCol>
                <a:gridCol w="1249625">
                  <a:extLst>
                    <a:ext uri="{9D8B030D-6E8A-4147-A177-3AD203B41FA5}">
                      <a16:colId xmlns:a16="http://schemas.microsoft.com/office/drawing/2014/main" val="3022379184"/>
                    </a:ext>
                  </a:extLst>
                </a:gridCol>
                <a:gridCol w="1252310">
                  <a:extLst>
                    <a:ext uri="{9D8B030D-6E8A-4147-A177-3AD203B41FA5}">
                      <a16:colId xmlns:a16="http://schemas.microsoft.com/office/drawing/2014/main" val="1470096700"/>
                    </a:ext>
                  </a:extLst>
                </a:gridCol>
                <a:gridCol w="1301932">
                  <a:extLst>
                    <a:ext uri="{9D8B030D-6E8A-4147-A177-3AD203B41FA5}">
                      <a16:colId xmlns:a16="http://schemas.microsoft.com/office/drawing/2014/main" val="1602295462"/>
                    </a:ext>
                  </a:extLst>
                </a:gridCol>
                <a:gridCol w="1163890">
                  <a:extLst>
                    <a:ext uri="{9D8B030D-6E8A-4147-A177-3AD203B41FA5}">
                      <a16:colId xmlns:a16="http://schemas.microsoft.com/office/drawing/2014/main" val="3638505042"/>
                    </a:ext>
                  </a:extLst>
                </a:gridCol>
                <a:gridCol w="1059230">
                  <a:extLst>
                    <a:ext uri="{9D8B030D-6E8A-4147-A177-3AD203B41FA5}">
                      <a16:colId xmlns:a16="http://schemas.microsoft.com/office/drawing/2014/main" val="616770142"/>
                    </a:ext>
                  </a:extLst>
                </a:gridCol>
                <a:gridCol w="1363285">
                  <a:extLst>
                    <a:ext uri="{9D8B030D-6E8A-4147-A177-3AD203B41FA5}">
                      <a16:colId xmlns:a16="http://schemas.microsoft.com/office/drawing/2014/main" val="3036832277"/>
                    </a:ext>
                  </a:extLst>
                </a:gridCol>
                <a:gridCol w="1461629">
                  <a:extLst>
                    <a:ext uri="{9D8B030D-6E8A-4147-A177-3AD203B41FA5}">
                      <a16:colId xmlns:a16="http://schemas.microsoft.com/office/drawing/2014/main" val="4257504605"/>
                    </a:ext>
                  </a:extLst>
                </a:gridCol>
              </a:tblGrid>
              <a:tr h="2345450">
                <a:tc>
                  <a:txBody>
                    <a:bodyPr/>
                    <a:lstStyle/>
                    <a:p>
                      <a:pPr>
                        <a:lnSpc>
                          <a:spcPct val="107000"/>
                        </a:lnSpc>
                        <a:spcBef>
                          <a:spcPts val="1200"/>
                        </a:spcBef>
                        <a:spcAft>
                          <a:spcPts val="800"/>
                        </a:spcAft>
                        <a:buNone/>
                      </a:pPr>
                      <a:r>
                        <a:rPr lang="en-IN" sz="1800" kern="100">
                          <a:effectLst/>
                        </a:rPr>
                        <a:t>Course</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Total Student Appeared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Total Student Passed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Students Passed with Above 80% or 8 CGPA</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Students Passed with Above 60% or 6 CGPA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Below 60% or 6 CGPA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Total Student Admitted in higher Studies</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Percentage of the Students enrolled in higher Studies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84052668"/>
                  </a:ext>
                </a:extLst>
              </a:tr>
              <a:tr h="374921">
                <a:tc>
                  <a:txBody>
                    <a:bodyPr/>
                    <a:lstStyle/>
                    <a:p>
                      <a:pPr>
                        <a:lnSpc>
                          <a:spcPct val="107000"/>
                        </a:lnSpc>
                        <a:spcBef>
                          <a:spcPts val="1200"/>
                        </a:spcBef>
                        <a:spcAft>
                          <a:spcPts val="800"/>
                        </a:spcAft>
                        <a:buNone/>
                      </a:pPr>
                      <a:r>
                        <a:rPr lang="en-IN" sz="1800" kern="100">
                          <a:effectLst/>
                        </a:rPr>
                        <a:t>B.A. Hons.</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186</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181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02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141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38</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18</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382283823"/>
                  </a:ext>
                </a:extLst>
              </a:tr>
              <a:tr h="1163133">
                <a:tc>
                  <a:txBody>
                    <a:bodyPr/>
                    <a:lstStyle/>
                    <a:p>
                      <a:pPr>
                        <a:lnSpc>
                          <a:spcPct val="107000"/>
                        </a:lnSpc>
                        <a:spcBef>
                          <a:spcPts val="1200"/>
                        </a:spcBef>
                        <a:spcAft>
                          <a:spcPts val="800"/>
                        </a:spcAft>
                        <a:buNone/>
                      </a:pPr>
                      <a:r>
                        <a:rPr lang="en-IN" sz="1800" kern="100">
                          <a:effectLst/>
                        </a:rPr>
                        <a:t>B.A. multi-Disciplinary</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143</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135</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01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121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40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5911821"/>
                  </a:ext>
                </a:extLst>
              </a:tr>
            </a:tbl>
          </a:graphicData>
        </a:graphic>
      </p:graphicFrame>
    </p:spTree>
    <p:extLst>
      <p:ext uri="{BB962C8B-B14F-4D97-AF65-F5344CB8AC3E}">
        <p14:creationId xmlns:p14="http://schemas.microsoft.com/office/powerpoint/2010/main" val="217501573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D515-D003-745D-5086-32D61D3BE54D}"/>
              </a:ext>
            </a:extLst>
          </p:cNvPr>
          <p:cNvSpPr>
            <a:spLocks noGrp="1"/>
          </p:cNvSpPr>
          <p:nvPr>
            <p:ph type="title"/>
          </p:nvPr>
        </p:nvSpPr>
        <p:spPr/>
        <p:txBody>
          <a:bodyPr>
            <a:normAutofit/>
          </a:bodyPr>
          <a:lstStyle/>
          <a:p>
            <a:r>
              <a:rPr lang="en-IN" sz="2400" b="1" kern="100" dirty="0">
                <a:effectLst/>
                <a:latin typeface="Times New Roman" panose="02020603050405020304" pitchFamily="18" charset="0"/>
                <a:ea typeface="Calibri" panose="020F0502020204030204" pitchFamily="34" charset="0"/>
                <a:cs typeface="Mangal" panose="02040503050203030202" pitchFamily="18" charset="0"/>
              </a:rPr>
              <a:t>Students Academic Achievement Data </a:t>
            </a:r>
            <a:br>
              <a:rPr lang="en-IN" sz="2400" kern="100" dirty="0">
                <a:effectLst/>
                <a:latin typeface="Calibri" panose="020F0502020204030204" pitchFamily="34" charset="0"/>
                <a:ea typeface="Calibri" panose="020F0502020204030204" pitchFamily="34" charset="0"/>
                <a:cs typeface="Mangal" panose="02040503050203030202" pitchFamily="18" charset="0"/>
              </a:rPr>
            </a:br>
            <a:endParaRPr lang="en-IN" sz="2400" dirty="0"/>
          </a:p>
        </p:txBody>
      </p:sp>
      <p:graphicFrame>
        <p:nvGraphicFramePr>
          <p:cNvPr id="3" name="Table 2">
            <a:extLst>
              <a:ext uri="{FF2B5EF4-FFF2-40B4-BE49-F238E27FC236}">
                <a16:creationId xmlns:a16="http://schemas.microsoft.com/office/drawing/2014/main" id="{2D4C49DF-08E7-867D-4477-DBBBE2B65EEE}"/>
              </a:ext>
            </a:extLst>
          </p:cNvPr>
          <p:cNvGraphicFramePr>
            <a:graphicFrameLocks noGrp="1"/>
          </p:cNvGraphicFramePr>
          <p:nvPr>
            <p:extLst>
              <p:ext uri="{D42A27DB-BD31-4B8C-83A1-F6EECF244321}">
                <p14:modId xmlns:p14="http://schemas.microsoft.com/office/powerpoint/2010/main" val="2771961343"/>
              </p:ext>
            </p:extLst>
          </p:nvPr>
        </p:nvGraphicFramePr>
        <p:xfrm>
          <a:off x="1294363" y="1185319"/>
          <a:ext cx="9603274" cy="4487361"/>
        </p:xfrm>
        <a:graphic>
          <a:graphicData uri="http://schemas.openxmlformats.org/drawingml/2006/table">
            <a:tbl>
              <a:tblPr firstRow="1" firstCol="1" bandRow="1">
                <a:tableStyleId>{5C22544A-7EE6-4342-B048-85BDC9FD1C3A}</a:tableStyleId>
              </a:tblPr>
              <a:tblGrid>
                <a:gridCol w="2086474">
                  <a:extLst>
                    <a:ext uri="{9D8B030D-6E8A-4147-A177-3AD203B41FA5}">
                      <a16:colId xmlns:a16="http://schemas.microsoft.com/office/drawing/2014/main" val="1613249490"/>
                    </a:ext>
                  </a:extLst>
                </a:gridCol>
                <a:gridCol w="1690403">
                  <a:extLst>
                    <a:ext uri="{9D8B030D-6E8A-4147-A177-3AD203B41FA5}">
                      <a16:colId xmlns:a16="http://schemas.microsoft.com/office/drawing/2014/main" val="729163209"/>
                    </a:ext>
                  </a:extLst>
                </a:gridCol>
                <a:gridCol w="2479701">
                  <a:extLst>
                    <a:ext uri="{9D8B030D-6E8A-4147-A177-3AD203B41FA5}">
                      <a16:colId xmlns:a16="http://schemas.microsoft.com/office/drawing/2014/main" val="2180694608"/>
                    </a:ext>
                  </a:extLst>
                </a:gridCol>
                <a:gridCol w="1764312">
                  <a:extLst>
                    <a:ext uri="{9D8B030D-6E8A-4147-A177-3AD203B41FA5}">
                      <a16:colId xmlns:a16="http://schemas.microsoft.com/office/drawing/2014/main" val="2932568568"/>
                    </a:ext>
                  </a:extLst>
                </a:gridCol>
                <a:gridCol w="1582384">
                  <a:extLst>
                    <a:ext uri="{9D8B030D-6E8A-4147-A177-3AD203B41FA5}">
                      <a16:colId xmlns:a16="http://schemas.microsoft.com/office/drawing/2014/main" val="786599219"/>
                    </a:ext>
                  </a:extLst>
                </a:gridCol>
              </a:tblGrid>
              <a:tr h="1349042">
                <a:tc>
                  <a:txBody>
                    <a:bodyPr/>
                    <a:lstStyle/>
                    <a:p>
                      <a:pPr>
                        <a:lnSpc>
                          <a:spcPct val="107000"/>
                        </a:lnSpc>
                        <a:spcBef>
                          <a:spcPts val="1200"/>
                        </a:spcBef>
                        <a:spcAft>
                          <a:spcPts val="800"/>
                        </a:spcAft>
                        <a:buNone/>
                      </a:pPr>
                      <a:r>
                        <a:rPr lang="en-IN" sz="1800" kern="100" dirty="0">
                          <a:effectLst/>
                        </a:rPr>
                        <a:t>Name of the Student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Batch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Exam Qualified (UPSC-CSE/PCS/CUET/UGC-NET/IIT-JAM/GATE)</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Passing Year </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Documentary Proof Link (If Available)</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556064221"/>
                  </a:ext>
                </a:extLst>
              </a:tr>
              <a:tr h="285068">
                <a:tc>
                  <a:txBody>
                    <a:bodyPr/>
                    <a:lstStyle/>
                    <a:p>
                      <a:pPr>
                        <a:lnSpc>
                          <a:spcPct val="107000"/>
                        </a:lnSpc>
                        <a:spcBef>
                          <a:spcPts val="1200"/>
                        </a:spcBef>
                        <a:spcAft>
                          <a:spcPts val="800"/>
                        </a:spcAft>
                        <a:buNone/>
                      </a:pPr>
                      <a:r>
                        <a:rPr lang="en-IN" sz="1800" kern="100">
                          <a:effectLst/>
                        </a:rPr>
                        <a:t>Neha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2018-2021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018010546"/>
                  </a:ext>
                </a:extLst>
              </a:tr>
              <a:tr h="285068">
                <a:tc>
                  <a:txBody>
                    <a:bodyPr/>
                    <a:lstStyle/>
                    <a:p>
                      <a:pPr>
                        <a:lnSpc>
                          <a:spcPct val="107000"/>
                        </a:lnSpc>
                        <a:spcBef>
                          <a:spcPts val="1200"/>
                        </a:spcBef>
                        <a:spcAft>
                          <a:spcPts val="800"/>
                        </a:spcAft>
                        <a:buNone/>
                      </a:pPr>
                      <a:r>
                        <a:rPr lang="en-IN" sz="1800" kern="100">
                          <a:effectLst/>
                        </a:rPr>
                        <a:t>Prachi Malik</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2018-2021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2021</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101997858"/>
                  </a:ext>
                </a:extLst>
              </a:tr>
              <a:tr h="285068">
                <a:tc>
                  <a:txBody>
                    <a:bodyPr/>
                    <a:lstStyle/>
                    <a:p>
                      <a:pPr>
                        <a:lnSpc>
                          <a:spcPct val="107000"/>
                        </a:lnSpc>
                        <a:spcBef>
                          <a:spcPts val="1200"/>
                        </a:spcBef>
                        <a:spcAft>
                          <a:spcPts val="800"/>
                        </a:spcAft>
                        <a:buNone/>
                      </a:pPr>
                      <a:r>
                        <a:rPr lang="en-IN" sz="1800" kern="100">
                          <a:effectLst/>
                        </a:rPr>
                        <a:t>Neelu Singh </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2017-2020</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307797963"/>
                  </a:ext>
                </a:extLst>
              </a:tr>
              <a:tr h="285068">
                <a:tc>
                  <a:txBody>
                    <a:bodyPr/>
                    <a:lstStyle/>
                    <a:p>
                      <a:pPr algn="ctr">
                        <a:lnSpc>
                          <a:spcPct val="107000"/>
                        </a:lnSpc>
                        <a:spcBef>
                          <a:spcPts val="1200"/>
                        </a:spcBef>
                        <a:spcAft>
                          <a:spcPts val="800"/>
                        </a:spcAft>
                        <a:buNone/>
                      </a:pPr>
                      <a:r>
                        <a:rPr lang="en-IN" sz="1800" kern="100">
                          <a:effectLst/>
                        </a:rPr>
                        <a:t>Smita Bhattacharya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2019-2022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932239722"/>
                  </a:ext>
                </a:extLst>
              </a:tr>
              <a:tr h="285068">
                <a:tc>
                  <a:txBody>
                    <a:bodyPr/>
                    <a:lstStyle/>
                    <a:p>
                      <a:pPr algn="ctr">
                        <a:lnSpc>
                          <a:spcPct val="107000"/>
                        </a:lnSpc>
                        <a:spcBef>
                          <a:spcPts val="1200"/>
                        </a:spcBef>
                        <a:spcAft>
                          <a:spcPts val="800"/>
                        </a:spcAft>
                        <a:buNone/>
                      </a:pPr>
                      <a:r>
                        <a:rPr lang="en-IN" sz="1800" kern="100">
                          <a:effectLst/>
                        </a:rPr>
                        <a:t>Anamika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2019-2022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737973369"/>
                  </a:ext>
                </a:extLst>
              </a:tr>
              <a:tr h="285068">
                <a:tc>
                  <a:txBody>
                    <a:bodyPr/>
                    <a:lstStyle/>
                    <a:p>
                      <a:pPr algn="ctr">
                        <a:lnSpc>
                          <a:spcPct val="107000"/>
                        </a:lnSpc>
                        <a:spcBef>
                          <a:spcPts val="1200"/>
                        </a:spcBef>
                        <a:spcAft>
                          <a:spcPts val="800"/>
                        </a:spcAft>
                        <a:buNone/>
                      </a:pPr>
                      <a:r>
                        <a:rPr lang="en-IN" sz="1800" kern="100">
                          <a:effectLst/>
                        </a:rPr>
                        <a:t>Kajal Rajput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2011-2014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DSSB</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967277934"/>
                  </a:ext>
                </a:extLst>
              </a:tr>
              <a:tr h="285068">
                <a:tc>
                  <a:txBody>
                    <a:bodyPr/>
                    <a:lstStyle/>
                    <a:p>
                      <a:pPr algn="ctr">
                        <a:lnSpc>
                          <a:spcPct val="107000"/>
                        </a:lnSpc>
                        <a:spcBef>
                          <a:spcPts val="1200"/>
                        </a:spcBef>
                        <a:spcAft>
                          <a:spcPts val="800"/>
                        </a:spcAft>
                        <a:buNone/>
                      </a:pPr>
                      <a:r>
                        <a:rPr lang="en-IN" sz="1800" kern="100">
                          <a:effectLst/>
                        </a:rPr>
                        <a:t>Garima Nishtha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2011-2014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DSSB</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36396199"/>
                  </a:ext>
                </a:extLst>
              </a:tr>
              <a:tr h="285068">
                <a:tc>
                  <a:txBody>
                    <a:bodyPr/>
                    <a:lstStyle/>
                    <a:p>
                      <a:pPr algn="ctr">
                        <a:lnSpc>
                          <a:spcPct val="107000"/>
                        </a:lnSpc>
                        <a:spcBef>
                          <a:spcPts val="1200"/>
                        </a:spcBef>
                        <a:spcAft>
                          <a:spcPts val="800"/>
                        </a:spcAft>
                        <a:buNone/>
                      </a:pPr>
                      <a:r>
                        <a:rPr lang="en-IN" sz="1800" kern="100">
                          <a:effectLst/>
                        </a:rPr>
                        <a:t>Khushboo Kumari</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2011-2014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SSC</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718117171"/>
                  </a:ext>
                </a:extLst>
              </a:tr>
              <a:tr h="285068">
                <a:tc>
                  <a:txBody>
                    <a:bodyPr/>
                    <a:lstStyle/>
                    <a:p>
                      <a:pPr algn="ctr">
                        <a:lnSpc>
                          <a:spcPct val="107000"/>
                        </a:lnSpc>
                        <a:spcBef>
                          <a:spcPts val="1200"/>
                        </a:spcBef>
                        <a:spcAft>
                          <a:spcPts val="800"/>
                        </a:spcAft>
                        <a:buNone/>
                      </a:pPr>
                      <a:r>
                        <a:rPr lang="en-IN" sz="1800" kern="100">
                          <a:effectLst/>
                        </a:rPr>
                        <a:t>Dr. Vanshika Kirar</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2011-2014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NET</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2014</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NA</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110254121"/>
                  </a:ext>
                </a:extLst>
              </a:tr>
              <a:tr h="285068">
                <a:tc>
                  <a:txBody>
                    <a:bodyPr/>
                    <a:lstStyle/>
                    <a:p>
                      <a:pPr algn="ctr">
                        <a:lnSpc>
                          <a:spcPct val="107000"/>
                        </a:lnSpc>
                        <a:spcBef>
                          <a:spcPts val="1200"/>
                        </a:spcBef>
                        <a:spcAft>
                          <a:spcPts val="800"/>
                        </a:spcAft>
                        <a:buNone/>
                      </a:pPr>
                      <a:r>
                        <a:rPr lang="en-IN" sz="1800" kern="100">
                          <a:effectLst/>
                        </a:rPr>
                        <a:t>Pragati Choubey</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2019-2022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Air Force</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a:effectLst/>
                        </a:rPr>
                        <a:t>2022</a:t>
                      </a:r>
                      <a:endParaRPr lang="en-IN" sz="1800" kern="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a:lnSpc>
                          <a:spcPct val="107000"/>
                        </a:lnSpc>
                        <a:spcBef>
                          <a:spcPts val="1200"/>
                        </a:spcBef>
                        <a:spcAft>
                          <a:spcPts val="800"/>
                        </a:spcAft>
                        <a:buNone/>
                      </a:pPr>
                      <a:r>
                        <a:rPr lang="en-IN" sz="1800" kern="100" dirty="0">
                          <a:effectLst/>
                        </a:rPr>
                        <a:t>NA</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235324719"/>
                  </a:ext>
                </a:extLst>
              </a:tr>
            </a:tbl>
          </a:graphicData>
        </a:graphic>
      </p:graphicFrame>
    </p:spTree>
    <p:extLst>
      <p:ext uri="{BB962C8B-B14F-4D97-AF65-F5344CB8AC3E}">
        <p14:creationId xmlns:p14="http://schemas.microsoft.com/office/powerpoint/2010/main" val="3533993198"/>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dirty="0"/>
          </a:p>
        </p:txBody>
      </p:sp>
      <p:sp>
        <p:nvSpPr>
          <p:cNvPr id="4" name="Content Placeholder 3"/>
          <p:cNvSpPr>
            <a:spLocks noGrp="1"/>
          </p:cNvSpPr>
          <p:nvPr>
            <p:ph idx="1"/>
          </p:nvPr>
        </p:nvSpPr>
        <p:spPr>
          <a:xfrm>
            <a:off x="838200" y="1485204"/>
            <a:ext cx="10515600" cy="4486275"/>
          </a:xfrm>
        </p:spPr>
        <p:txBody>
          <a:bodyPr/>
          <a:lstStyle/>
          <a:p>
            <a:endParaRPr lang="en-IN" dirty="0"/>
          </a:p>
          <a:p>
            <a:r>
              <a:rPr lang="en-IN" dirty="0">
                <a:latin typeface="Constantia" panose="02030602050306030303" pitchFamily="18" charset="0"/>
              </a:rPr>
              <a:t>The overall student teacher ratio was approximately 1:40 considering  Hons. and Prog Courses together. </a:t>
            </a:r>
          </a:p>
          <a:p>
            <a:r>
              <a:rPr lang="en-IN" dirty="0">
                <a:latin typeface="Constantia" panose="02030602050306030303" pitchFamily="18" charset="0"/>
              </a:rPr>
              <a:t>In addition to classroom teaching, teachers also reach out to students through the College mentorship programme.  Currently, most teachers of the department have been assigned 20 mentees each.</a:t>
            </a:r>
          </a:p>
          <a:p>
            <a:r>
              <a:rPr lang="en-IN" dirty="0">
                <a:latin typeface="Constantia" panose="02030602050306030303" pitchFamily="18" charset="0"/>
              </a:rPr>
              <a:t>The Department follows the Curriculum as decided by the University of Delhi. </a:t>
            </a:r>
          </a:p>
          <a:p>
            <a:r>
              <a:rPr lang="en-IN" dirty="0">
                <a:latin typeface="Constantia" panose="02030602050306030303" pitchFamily="18" charset="0"/>
              </a:rPr>
              <a:t>Students demand ratio for Hons. is (1:5 during cut off days); 1:3 (CUET) subjective verification.</a:t>
            </a:r>
          </a:p>
        </p:txBody>
      </p:sp>
    </p:spTree>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32*554"/>
  <p:tag name="TABLE_ENDDRAG_RECT" val="14*0*932*554"/>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869*534"/>
  <p:tag name="TABLE_ENDDRAG_RECT" val="24*32*869*534"/>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2861</Words>
  <Application>Microsoft Office PowerPoint</Application>
  <PresentationFormat>Widescreen</PresentationFormat>
  <Paragraphs>466</Paragraphs>
  <Slides>49</Slides>
  <Notes>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49</vt:i4>
      </vt:variant>
    </vt:vector>
  </HeadingPairs>
  <TitlesOfParts>
    <vt:vector size="64" baseType="lpstr">
      <vt:lpstr>Algerian</vt:lpstr>
      <vt:lpstr>Arial</vt:lpstr>
      <vt:lpstr>Calibri</vt:lpstr>
      <vt:lpstr>Calibri Light</vt:lpstr>
      <vt:lpstr>Constantia</vt:lpstr>
      <vt:lpstr>Garamond</vt:lpstr>
      <vt:lpstr>Gill Sans MT</vt:lpstr>
      <vt:lpstr>Gill Sans Ultra Bold Condensed</vt:lpstr>
      <vt:lpstr>Symbol</vt:lpstr>
      <vt:lpstr>Times New Roman</vt:lpstr>
      <vt:lpstr>Wingdings</vt:lpstr>
      <vt:lpstr>Office Theme</vt:lpstr>
      <vt:lpstr>Organic</vt:lpstr>
      <vt:lpstr>Gallery</vt:lpstr>
      <vt:lpstr>1_Gallery</vt:lpstr>
      <vt:lpstr>PowerPoint Presentation</vt:lpstr>
      <vt:lpstr>VISION OF THE DEPARTMENT</vt:lpstr>
      <vt:lpstr>B.A. Hons. And B.A. Prog. Popularity of the History discipline is reflected in the given graph</vt:lpstr>
      <vt:lpstr>Students in Different Courses (2023-24)</vt:lpstr>
      <vt:lpstr>Students in Different Courses (2024-25)</vt:lpstr>
      <vt:lpstr>Enrolment- 2021-25</vt:lpstr>
      <vt:lpstr>PowerPoint Presentation</vt:lpstr>
      <vt:lpstr>Students Academic Achievement Data  </vt:lpstr>
      <vt:lpstr>PowerPoint Presentation</vt:lpstr>
      <vt:lpstr>Student Diversity 2024-25</vt:lpstr>
      <vt:lpstr>Student Progression in Higher Studies (2023-24) </vt:lpstr>
      <vt:lpstr>FACULTY STRENGTH AND SPECIALIZATION</vt:lpstr>
      <vt:lpstr>PowerPoint Presentation</vt:lpstr>
      <vt:lpstr>FACULTY PROFILE</vt:lpstr>
      <vt:lpstr>Recent academic accomplishments-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PRAVAH</vt:lpstr>
      <vt:lpstr>PRAVAH</vt:lpstr>
      <vt:lpstr>PowerPoint Presentation</vt:lpstr>
      <vt:lpstr>PowerPoint Presentation</vt:lpstr>
      <vt:lpstr>PowerPoint Presentation</vt:lpstr>
      <vt:lpstr>PowerPoint Presentation</vt:lpstr>
      <vt:lpstr>History in the Field: Innovative Teaching Practices:</vt:lpstr>
      <vt:lpstr>PowerPoint Presentation</vt:lpstr>
      <vt:lpstr>Alumnae</vt:lpstr>
      <vt:lpstr>PowerPoint Presentation</vt:lpstr>
      <vt:lpstr>PowerPoint Presentation</vt:lpstr>
      <vt:lpstr>PowerPoint Presentation</vt:lpstr>
      <vt:lpstr>Strengths of the Department of History: </vt:lpstr>
      <vt:lpstr>Weakness:</vt:lpstr>
      <vt:lpstr>Opportunities</vt:lpstr>
      <vt:lpstr>Challenges</vt:lpstr>
      <vt:lpstr>RoadMap/Future plan</vt:lpstr>
      <vt:lpstr>Any other Information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shobhana sinha</dc:creator>
  <cp:lastModifiedBy>Dinesh Kumar Singh</cp:lastModifiedBy>
  <cp:revision>77</cp:revision>
  <dcterms:created xsi:type="dcterms:W3CDTF">2024-04-13T17:48:00Z</dcterms:created>
  <dcterms:modified xsi:type="dcterms:W3CDTF">2025-05-23T10:49:02Z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F87B8E753CA241F6A8592E8903093017_12</vt:lpwstr>
  </property>
  <property fmtid="{D5CDD505-2E9C-101B-9397-08002B2CF9AE}" pid="3" name="KSOProductBuildVer">
    <vt:lpwstr>1033-12.2.0.21172</vt:lpwstr>
  </property>
</Properties>
</file>